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5"/>
  </p:notesMasterIdLst>
  <p:sldIdLst>
    <p:sldId id="283" r:id="rId3"/>
    <p:sldId id="258" r:id="rId4"/>
    <p:sldId id="260" r:id="rId5"/>
    <p:sldId id="263" r:id="rId6"/>
    <p:sldId id="286" r:id="rId7"/>
    <p:sldId id="285" r:id="rId8"/>
    <p:sldId id="264" r:id="rId9"/>
    <p:sldId id="265" r:id="rId10"/>
    <p:sldId id="289" r:id="rId11"/>
    <p:sldId id="270" r:id="rId12"/>
    <p:sldId id="272" r:id="rId13"/>
    <p:sldId id="273" r:id="rId14"/>
    <p:sldId id="292" r:id="rId15"/>
    <p:sldId id="293" r:id="rId16"/>
    <p:sldId id="294" r:id="rId17"/>
    <p:sldId id="274" r:id="rId18"/>
    <p:sldId id="297" r:id="rId19"/>
    <p:sldId id="291" r:id="rId20"/>
    <p:sldId id="295" r:id="rId21"/>
    <p:sldId id="296" r:id="rId22"/>
    <p:sldId id="298" r:id="rId23"/>
    <p:sldId id="275"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83" userDrawn="1">
          <p15:clr>
            <a:srgbClr val="A4A3A4"/>
          </p15:clr>
        </p15:guide>
        <p15:guide id="2" pos="3840" userDrawn="1">
          <p15:clr>
            <a:srgbClr val="A4A3A4"/>
          </p15:clr>
        </p15:guide>
        <p15:guide id="3" pos="186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F2B37"/>
    <a:srgbClr val="DC3C00"/>
    <a:srgbClr val="ECFAF6"/>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96" autoAdjust="0"/>
    <p:restoredTop sz="94424" autoAdjust="0"/>
  </p:normalViewPr>
  <p:slideViewPr>
    <p:cSldViewPr snapToGrid="0" showGuides="1">
      <p:cViewPr varScale="1">
        <p:scale>
          <a:sx n="70" d="100"/>
          <a:sy n="70" d="100"/>
        </p:scale>
        <p:origin x="-738" y="-108"/>
      </p:cViewPr>
      <p:guideLst>
        <p:guide orient="horz" pos="2183"/>
        <p:guide pos="3840"/>
        <p:guide pos="1867"/>
      </p:guideLst>
    </p:cSldViewPr>
  </p:slideViewPr>
  <p:notesTextViewPr>
    <p:cViewPr>
      <p:scale>
        <a:sx n="1" d="1"/>
        <a:sy n="1" d="1"/>
      </p:scale>
      <p:origin x="0" y="0"/>
    </p:cViewPr>
  </p:notesTextViewPr>
  <p:sorterViewPr>
    <p:cViewPr>
      <p:scale>
        <a:sx n="110" d="100"/>
        <a:sy n="11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E0D49B-8AB1-4855-A4A4-08C0E4F52BDE}" type="datetimeFigureOut">
              <a:rPr lang="zh-CN" altLang="en-US" smtClean="0"/>
              <a:pPr/>
              <a:t>2016/9/18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965D5F-0965-4E51-9C70-23D48B456A4E}" type="slidenum">
              <a:rPr lang="zh-CN" altLang="en-US" smtClean="0"/>
              <a:pPr/>
              <a:t>‹#›</a:t>
            </a:fld>
            <a:endParaRPr lang="zh-CN" altLang="en-US"/>
          </a:p>
        </p:txBody>
      </p:sp>
    </p:spTree>
    <p:extLst>
      <p:ext uri="{BB962C8B-B14F-4D97-AF65-F5344CB8AC3E}">
        <p14:creationId xmlns="" xmlns:p14="http://schemas.microsoft.com/office/powerpoint/2010/main" val="2557743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37181D0-A797-4AF9-BA7D-F9EDE7CA232C}" type="datetimeFigureOut">
              <a:rPr lang="zh-CN" altLang="en-US" smtClean="0"/>
              <a:pPr/>
              <a:t>2016/9/18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1E4D9B-0B73-4C3A-834C-B3116E5F4DBF}" type="slidenum">
              <a:rPr lang="zh-CN" altLang="en-US" smtClean="0"/>
              <a:pPr/>
              <a:t>‹#›</a:t>
            </a:fld>
            <a:endParaRPr lang="zh-CN" altLang="en-US"/>
          </a:p>
        </p:txBody>
      </p:sp>
    </p:spTree>
    <p:extLst>
      <p:ext uri="{BB962C8B-B14F-4D97-AF65-F5344CB8AC3E}">
        <p14:creationId xmlns="" xmlns:p14="http://schemas.microsoft.com/office/powerpoint/2010/main" val="3137186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37181D0-A797-4AF9-BA7D-F9EDE7CA232C}" type="datetimeFigureOut">
              <a:rPr lang="zh-CN" altLang="en-US" smtClean="0"/>
              <a:pPr/>
              <a:t>2016/9/18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1E4D9B-0B73-4C3A-834C-B3116E5F4DBF}" type="slidenum">
              <a:rPr lang="zh-CN" altLang="en-US" smtClean="0"/>
              <a:pPr/>
              <a:t>‹#›</a:t>
            </a:fld>
            <a:endParaRPr lang="zh-CN" altLang="en-US"/>
          </a:p>
        </p:txBody>
      </p:sp>
    </p:spTree>
    <p:extLst>
      <p:ext uri="{BB962C8B-B14F-4D97-AF65-F5344CB8AC3E}">
        <p14:creationId xmlns="" xmlns:p14="http://schemas.microsoft.com/office/powerpoint/2010/main" val="1807308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37181D0-A797-4AF9-BA7D-F9EDE7CA232C}" type="datetimeFigureOut">
              <a:rPr lang="zh-CN" altLang="en-US" smtClean="0"/>
              <a:pPr/>
              <a:t>2016/9/18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1E4D9B-0B73-4C3A-834C-B3116E5F4DBF}" type="slidenum">
              <a:rPr lang="zh-CN" altLang="en-US" smtClean="0"/>
              <a:pPr/>
              <a:t>‹#›</a:t>
            </a:fld>
            <a:endParaRPr lang="zh-CN" altLang="en-US"/>
          </a:p>
        </p:txBody>
      </p:sp>
    </p:spTree>
    <p:extLst>
      <p:ext uri="{BB962C8B-B14F-4D97-AF65-F5344CB8AC3E}">
        <p14:creationId xmlns="" xmlns:p14="http://schemas.microsoft.com/office/powerpoint/2010/main" val="3527887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37181D0-A797-4AF9-BA7D-F9EDE7CA232C}" type="datetimeFigureOut">
              <a:rPr lang="zh-CN" altLang="en-US" smtClean="0"/>
              <a:pPr/>
              <a:t>2016/9/18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1E4D9B-0B73-4C3A-834C-B3116E5F4DBF}" type="slidenum">
              <a:rPr lang="zh-CN" altLang="en-US" smtClean="0"/>
              <a:pPr/>
              <a:t>‹#›</a:t>
            </a:fld>
            <a:endParaRPr lang="zh-CN" altLang="en-US"/>
          </a:p>
        </p:txBody>
      </p:sp>
    </p:spTree>
    <p:extLst>
      <p:ext uri="{BB962C8B-B14F-4D97-AF65-F5344CB8AC3E}">
        <p14:creationId xmlns:p14="http://schemas.microsoft.com/office/powerpoint/2010/main" xmlns="" val="31371867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37181D0-A797-4AF9-BA7D-F9EDE7CA232C}" type="datetimeFigureOut">
              <a:rPr lang="zh-CN" altLang="en-US" smtClean="0"/>
              <a:pPr/>
              <a:t>2016/9/18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1E4D9B-0B73-4C3A-834C-B3116E5F4DBF}" type="slidenum">
              <a:rPr lang="zh-CN" altLang="en-US" smtClean="0"/>
              <a:pPr/>
              <a:t>‹#›</a:t>
            </a:fld>
            <a:endParaRPr lang="zh-CN" altLang="en-US"/>
          </a:p>
        </p:txBody>
      </p:sp>
    </p:spTree>
    <p:extLst>
      <p:ext uri="{BB962C8B-B14F-4D97-AF65-F5344CB8AC3E}">
        <p14:creationId xmlns:p14="http://schemas.microsoft.com/office/powerpoint/2010/main" xmlns="" val="8163181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37181D0-A797-4AF9-BA7D-F9EDE7CA232C}" type="datetimeFigureOut">
              <a:rPr lang="zh-CN" altLang="en-US" smtClean="0"/>
              <a:pPr/>
              <a:t>2016/9/18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1E4D9B-0B73-4C3A-834C-B3116E5F4DBF}" type="slidenum">
              <a:rPr lang="zh-CN" altLang="en-US" smtClean="0"/>
              <a:pPr/>
              <a:t>‹#›</a:t>
            </a:fld>
            <a:endParaRPr lang="zh-CN" altLang="en-US"/>
          </a:p>
        </p:txBody>
      </p:sp>
    </p:spTree>
    <p:extLst>
      <p:ext uri="{BB962C8B-B14F-4D97-AF65-F5344CB8AC3E}">
        <p14:creationId xmlns:p14="http://schemas.microsoft.com/office/powerpoint/2010/main" xmlns="" val="3572554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37181D0-A797-4AF9-BA7D-F9EDE7CA232C}" type="datetimeFigureOut">
              <a:rPr lang="zh-CN" altLang="en-US" smtClean="0"/>
              <a:pPr/>
              <a:t>2016/9/18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1E4D9B-0B73-4C3A-834C-B3116E5F4DBF}" type="slidenum">
              <a:rPr lang="zh-CN" altLang="en-US" smtClean="0"/>
              <a:pPr/>
              <a:t>‹#›</a:t>
            </a:fld>
            <a:endParaRPr lang="zh-CN" altLang="en-US"/>
          </a:p>
        </p:txBody>
      </p:sp>
    </p:spTree>
    <p:extLst>
      <p:ext uri="{BB962C8B-B14F-4D97-AF65-F5344CB8AC3E}">
        <p14:creationId xmlns:p14="http://schemas.microsoft.com/office/powerpoint/2010/main" xmlns="" val="3289583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37181D0-A797-4AF9-BA7D-F9EDE7CA232C}" type="datetimeFigureOut">
              <a:rPr lang="zh-CN" altLang="en-US" smtClean="0"/>
              <a:pPr/>
              <a:t>2016/9/18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41E4D9B-0B73-4C3A-834C-B3116E5F4DBF}" type="slidenum">
              <a:rPr lang="zh-CN" altLang="en-US" smtClean="0"/>
              <a:pPr/>
              <a:t>‹#›</a:t>
            </a:fld>
            <a:endParaRPr lang="zh-CN" altLang="en-US"/>
          </a:p>
        </p:txBody>
      </p:sp>
    </p:spTree>
    <p:extLst>
      <p:ext uri="{BB962C8B-B14F-4D97-AF65-F5344CB8AC3E}">
        <p14:creationId xmlns:p14="http://schemas.microsoft.com/office/powerpoint/2010/main" xmlns="" val="2243549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37181D0-A797-4AF9-BA7D-F9EDE7CA232C}" type="datetimeFigureOut">
              <a:rPr lang="zh-CN" altLang="en-US" smtClean="0"/>
              <a:pPr/>
              <a:t>2016/9/18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41E4D9B-0B73-4C3A-834C-B3116E5F4DBF}" type="slidenum">
              <a:rPr lang="zh-CN" altLang="en-US" smtClean="0"/>
              <a:pPr/>
              <a:t>‹#›</a:t>
            </a:fld>
            <a:endParaRPr lang="zh-CN" altLang="en-US"/>
          </a:p>
        </p:txBody>
      </p:sp>
    </p:spTree>
    <p:extLst>
      <p:ext uri="{BB962C8B-B14F-4D97-AF65-F5344CB8AC3E}">
        <p14:creationId xmlns:p14="http://schemas.microsoft.com/office/powerpoint/2010/main" xmlns="" val="30607176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37181D0-A797-4AF9-BA7D-F9EDE7CA232C}" type="datetimeFigureOut">
              <a:rPr lang="zh-CN" altLang="en-US" smtClean="0"/>
              <a:pPr/>
              <a:t>2016/9/18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41E4D9B-0B73-4C3A-834C-B3116E5F4DBF}" type="slidenum">
              <a:rPr lang="zh-CN" altLang="en-US" smtClean="0"/>
              <a:pPr/>
              <a:t>‹#›</a:t>
            </a:fld>
            <a:endParaRPr lang="zh-CN" altLang="en-US"/>
          </a:p>
        </p:txBody>
      </p:sp>
    </p:spTree>
    <p:extLst>
      <p:ext uri="{BB962C8B-B14F-4D97-AF65-F5344CB8AC3E}">
        <p14:creationId xmlns:p14="http://schemas.microsoft.com/office/powerpoint/2010/main" xmlns="" val="13775385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37181D0-A797-4AF9-BA7D-F9EDE7CA232C}" type="datetimeFigureOut">
              <a:rPr lang="zh-CN" altLang="en-US" smtClean="0"/>
              <a:pPr/>
              <a:t>2016/9/18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1E4D9B-0B73-4C3A-834C-B3116E5F4DBF}" type="slidenum">
              <a:rPr lang="zh-CN" altLang="en-US" smtClean="0"/>
              <a:pPr/>
              <a:t>‹#›</a:t>
            </a:fld>
            <a:endParaRPr lang="zh-CN" altLang="en-US"/>
          </a:p>
        </p:txBody>
      </p:sp>
    </p:spTree>
    <p:extLst>
      <p:ext uri="{BB962C8B-B14F-4D97-AF65-F5344CB8AC3E}">
        <p14:creationId xmlns:p14="http://schemas.microsoft.com/office/powerpoint/2010/main" xmlns="" val="3554992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37181D0-A797-4AF9-BA7D-F9EDE7CA232C}" type="datetimeFigureOut">
              <a:rPr lang="zh-CN" altLang="en-US" smtClean="0"/>
              <a:pPr/>
              <a:t>2016/9/18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1E4D9B-0B73-4C3A-834C-B3116E5F4DBF}" type="slidenum">
              <a:rPr lang="zh-CN" altLang="en-US" smtClean="0"/>
              <a:pPr/>
              <a:t>‹#›</a:t>
            </a:fld>
            <a:endParaRPr lang="zh-CN" altLang="en-US"/>
          </a:p>
        </p:txBody>
      </p:sp>
    </p:spTree>
    <p:extLst>
      <p:ext uri="{BB962C8B-B14F-4D97-AF65-F5344CB8AC3E}">
        <p14:creationId xmlns="" xmlns:p14="http://schemas.microsoft.com/office/powerpoint/2010/main" val="8163181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37181D0-A797-4AF9-BA7D-F9EDE7CA232C}" type="datetimeFigureOut">
              <a:rPr lang="zh-CN" altLang="en-US" smtClean="0"/>
              <a:pPr/>
              <a:t>2016/9/18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1E4D9B-0B73-4C3A-834C-B3116E5F4DBF}" type="slidenum">
              <a:rPr lang="zh-CN" altLang="en-US" smtClean="0"/>
              <a:pPr/>
              <a:t>‹#›</a:t>
            </a:fld>
            <a:endParaRPr lang="zh-CN" altLang="en-US"/>
          </a:p>
        </p:txBody>
      </p:sp>
    </p:spTree>
    <p:extLst>
      <p:ext uri="{BB962C8B-B14F-4D97-AF65-F5344CB8AC3E}">
        <p14:creationId xmlns:p14="http://schemas.microsoft.com/office/powerpoint/2010/main" xmlns="" val="15557695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37181D0-A797-4AF9-BA7D-F9EDE7CA232C}" type="datetimeFigureOut">
              <a:rPr lang="zh-CN" altLang="en-US" smtClean="0"/>
              <a:pPr/>
              <a:t>2016/9/18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1E4D9B-0B73-4C3A-834C-B3116E5F4DBF}" type="slidenum">
              <a:rPr lang="zh-CN" altLang="en-US" smtClean="0"/>
              <a:pPr/>
              <a:t>‹#›</a:t>
            </a:fld>
            <a:endParaRPr lang="zh-CN" altLang="en-US"/>
          </a:p>
        </p:txBody>
      </p:sp>
    </p:spTree>
    <p:extLst>
      <p:ext uri="{BB962C8B-B14F-4D97-AF65-F5344CB8AC3E}">
        <p14:creationId xmlns:p14="http://schemas.microsoft.com/office/powerpoint/2010/main" xmlns="" val="18073084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37181D0-A797-4AF9-BA7D-F9EDE7CA232C}" type="datetimeFigureOut">
              <a:rPr lang="zh-CN" altLang="en-US" smtClean="0"/>
              <a:pPr/>
              <a:t>2016/9/18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1E4D9B-0B73-4C3A-834C-B3116E5F4DBF}" type="slidenum">
              <a:rPr lang="zh-CN" altLang="en-US" smtClean="0"/>
              <a:pPr/>
              <a:t>‹#›</a:t>
            </a:fld>
            <a:endParaRPr lang="zh-CN" altLang="en-US"/>
          </a:p>
        </p:txBody>
      </p:sp>
    </p:spTree>
    <p:extLst>
      <p:ext uri="{BB962C8B-B14F-4D97-AF65-F5344CB8AC3E}">
        <p14:creationId xmlns:p14="http://schemas.microsoft.com/office/powerpoint/2010/main" xmlns="" val="352788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37181D0-A797-4AF9-BA7D-F9EDE7CA232C}" type="datetimeFigureOut">
              <a:rPr lang="zh-CN" altLang="en-US" smtClean="0"/>
              <a:pPr/>
              <a:t>2016/9/18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1E4D9B-0B73-4C3A-834C-B3116E5F4DBF}" type="slidenum">
              <a:rPr lang="zh-CN" altLang="en-US" smtClean="0"/>
              <a:pPr/>
              <a:t>‹#›</a:t>
            </a:fld>
            <a:endParaRPr lang="zh-CN" altLang="en-US"/>
          </a:p>
        </p:txBody>
      </p:sp>
    </p:spTree>
    <p:extLst>
      <p:ext uri="{BB962C8B-B14F-4D97-AF65-F5344CB8AC3E}">
        <p14:creationId xmlns="" xmlns:p14="http://schemas.microsoft.com/office/powerpoint/2010/main" val="3572554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37181D0-A797-4AF9-BA7D-F9EDE7CA232C}" type="datetimeFigureOut">
              <a:rPr lang="zh-CN" altLang="en-US" smtClean="0"/>
              <a:pPr/>
              <a:t>2016/9/18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1E4D9B-0B73-4C3A-834C-B3116E5F4DBF}" type="slidenum">
              <a:rPr lang="zh-CN" altLang="en-US" smtClean="0"/>
              <a:pPr/>
              <a:t>‹#›</a:t>
            </a:fld>
            <a:endParaRPr lang="zh-CN" altLang="en-US"/>
          </a:p>
        </p:txBody>
      </p:sp>
    </p:spTree>
    <p:extLst>
      <p:ext uri="{BB962C8B-B14F-4D97-AF65-F5344CB8AC3E}">
        <p14:creationId xmlns="" xmlns:p14="http://schemas.microsoft.com/office/powerpoint/2010/main" val="3289583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37181D0-A797-4AF9-BA7D-F9EDE7CA232C}" type="datetimeFigureOut">
              <a:rPr lang="zh-CN" altLang="en-US" smtClean="0"/>
              <a:pPr/>
              <a:t>2016/9/18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41E4D9B-0B73-4C3A-834C-B3116E5F4DBF}" type="slidenum">
              <a:rPr lang="zh-CN" altLang="en-US" smtClean="0"/>
              <a:pPr/>
              <a:t>‹#›</a:t>
            </a:fld>
            <a:endParaRPr lang="zh-CN" altLang="en-US"/>
          </a:p>
        </p:txBody>
      </p:sp>
    </p:spTree>
    <p:extLst>
      <p:ext uri="{BB962C8B-B14F-4D97-AF65-F5344CB8AC3E}">
        <p14:creationId xmlns="" xmlns:p14="http://schemas.microsoft.com/office/powerpoint/2010/main" val="2243549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37181D0-A797-4AF9-BA7D-F9EDE7CA232C}" type="datetimeFigureOut">
              <a:rPr lang="zh-CN" altLang="en-US" smtClean="0"/>
              <a:pPr/>
              <a:t>2016/9/18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41E4D9B-0B73-4C3A-834C-B3116E5F4DBF}" type="slidenum">
              <a:rPr lang="zh-CN" altLang="en-US" smtClean="0"/>
              <a:pPr/>
              <a:t>‹#›</a:t>
            </a:fld>
            <a:endParaRPr lang="zh-CN" altLang="en-US"/>
          </a:p>
        </p:txBody>
      </p:sp>
    </p:spTree>
    <p:extLst>
      <p:ext uri="{BB962C8B-B14F-4D97-AF65-F5344CB8AC3E}">
        <p14:creationId xmlns="" xmlns:p14="http://schemas.microsoft.com/office/powerpoint/2010/main" val="3060717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37181D0-A797-4AF9-BA7D-F9EDE7CA232C}" type="datetimeFigureOut">
              <a:rPr lang="zh-CN" altLang="en-US" smtClean="0"/>
              <a:pPr/>
              <a:t>2016/9/18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41E4D9B-0B73-4C3A-834C-B3116E5F4DBF}" type="slidenum">
              <a:rPr lang="zh-CN" altLang="en-US" smtClean="0"/>
              <a:pPr/>
              <a:t>‹#›</a:t>
            </a:fld>
            <a:endParaRPr lang="zh-CN" altLang="en-US"/>
          </a:p>
        </p:txBody>
      </p:sp>
    </p:spTree>
    <p:extLst>
      <p:ext uri="{BB962C8B-B14F-4D97-AF65-F5344CB8AC3E}">
        <p14:creationId xmlns="" xmlns:p14="http://schemas.microsoft.com/office/powerpoint/2010/main" val="13775385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37181D0-A797-4AF9-BA7D-F9EDE7CA232C}" type="datetimeFigureOut">
              <a:rPr lang="zh-CN" altLang="en-US" smtClean="0"/>
              <a:pPr/>
              <a:t>2016/9/18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1E4D9B-0B73-4C3A-834C-B3116E5F4DBF}" type="slidenum">
              <a:rPr lang="zh-CN" altLang="en-US" smtClean="0"/>
              <a:pPr/>
              <a:t>‹#›</a:t>
            </a:fld>
            <a:endParaRPr lang="zh-CN" altLang="en-US"/>
          </a:p>
        </p:txBody>
      </p:sp>
    </p:spTree>
    <p:extLst>
      <p:ext uri="{BB962C8B-B14F-4D97-AF65-F5344CB8AC3E}">
        <p14:creationId xmlns="" xmlns:p14="http://schemas.microsoft.com/office/powerpoint/2010/main" val="355499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37181D0-A797-4AF9-BA7D-F9EDE7CA232C}" type="datetimeFigureOut">
              <a:rPr lang="zh-CN" altLang="en-US" smtClean="0"/>
              <a:pPr/>
              <a:t>2016/9/18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1E4D9B-0B73-4C3A-834C-B3116E5F4DBF}" type="slidenum">
              <a:rPr lang="zh-CN" altLang="en-US" smtClean="0"/>
              <a:pPr/>
              <a:t>‹#›</a:t>
            </a:fld>
            <a:endParaRPr lang="zh-CN" altLang="en-US"/>
          </a:p>
        </p:txBody>
      </p:sp>
    </p:spTree>
    <p:extLst>
      <p:ext uri="{BB962C8B-B14F-4D97-AF65-F5344CB8AC3E}">
        <p14:creationId xmlns="" xmlns:p14="http://schemas.microsoft.com/office/powerpoint/2010/main" val="1555769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7181D0-A797-4AF9-BA7D-F9EDE7CA232C}" type="datetimeFigureOut">
              <a:rPr lang="zh-CN" altLang="en-US" smtClean="0"/>
              <a:pPr/>
              <a:t>2016/9/18</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1E4D9B-0B73-4C3A-834C-B3116E5F4DBF}" type="slidenum">
              <a:rPr lang="zh-CN" altLang="en-US" smtClean="0"/>
              <a:pPr/>
              <a:t>‹#›</a:t>
            </a:fld>
            <a:endParaRPr lang="zh-CN" altLang="en-US"/>
          </a:p>
        </p:txBody>
      </p:sp>
    </p:spTree>
    <p:extLst>
      <p:ext uri="{BB962C8B-B14F-4D97-AF65-F5344CB8AC3E}">
        <p14:creationId xmlns="" xmlns:p14="http://schemas.microsoft.com/office/powerpoint/2010/main" val="3426457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7181D0-A797-4AF9-BA7D-F9EDE7CA232C}" type="datetimeFigureOut">
              <a:rPr lang="zh-CN" altLang="en-US" smtClean="0"/>
              <a:pPr/>
              <a:t>2016/9/18</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1E4D9B-0B73-4C3A-834C-B3116E5F4DBF}" type="slidenum">
              <a:rPr lang="zh-CN" altLang="en-US" smtClean="0"/>
              <a:pPr/>
              <a:t>‹#›</a:t>
            </a:fld>
            <a:endParaRPr lang="zh-CN" altLang="en-US"/>
          </a:p>
        </p:txBody>
      </p:sp>
    </p:spTree>
    <p:extLst>
      <p:ext uri="{BB962C8B-B14F-4D97-AF65-F5344CB8AC3E}">
        <p14:creationId xmlns:p14="http://schemas.microsoft.com/office/powerpoint/2010/main" xmlns="" val="34264571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843465"/>
            <a:ext cx="12192000" cy="20145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09600" y="2101334"/>
            <a:ext cx="10629900" cy="830997"/>
          </a:xfrm>
          <a:prstGeom prst="rect">
            <a:avLst/>
          </a:prstGeom>
          <a:noFill/>
        </p:spPr>
        <p:txBody>
          <a:bodyPr wrap="square" rtlCol="0">
            <a:spAutoFit/>
          </a:bodyPr>
          <a:lstStyle/>
          <a:p>
            <a:pPr algn="ctr"/>
            <a:r>
              <a:rPr lang="en-US" altLang="zh-CN" sz="4800" b="1" dirty="0" smtClean="0">
                <a:solidFill>
                  <a:srgbClr val="0F2B37"/>
                </a:solidFill>
                <a:latin typeface="+mj-lt"/>
              </a:rPr>
              <a:t>8.3  </a:t>
            </a:r>
            <a:r>
              <a:rPr lang="zh-CN" altLang="en-US" sz="4800" b="1" dirty="0" smtClean="0">
                <a:solidFill>
                  <a:srgbClr val="0F2B37"/>
                </a:solidFill>
                <a:latin typeface="+mj-lt"/>
              </a:rPr>
              <a:t>获取用户需求</a:t>
            </a:r>
            <a:r>
              <a:rPr lang="en-US" altLang="zh-CN" sz="4800" b="1" dirty="0" smtClean="0">
                <a:solidFill>
                  <a:srgbClr val="0F2B37"/>
                </a:solidFill>
                <a:latin typeface="+mj-lt"/>
              </a:rPr>
              <a:t>——</a:t>
            </a:r>
            <a:r>
              <a:rPr lang="zh-CN" altLang="en-US" sz="4800" b="1" dirty="0" smtClean="0">
                <a:solidFill>
                  <a:srgbClr val="0F2B37"/>
                </a:solidFill>
                <a:latin typeface="+mj-lt"/>
              </a:rPr>
              <a:t>用户调查</a:t>
            </a:r>
            <a:endParaRPr lang="zh-CN" altLang="en-US" sz="4800" b="1" dirty="0">
              <a:solidFill>
                <a:srgbClr val="0F2B37"/>
              </a:solidFill>
              <a:latin typeface="+mj-lt"/>
            </a:endParaRPr>
          </a:p>
        </p:txBody>
      </p:sp>
      <p:sp>
        <p:nvSpPr>
          <p:cNvPr id="7" name="矩形 6"/>
          <p:cNvSpPr/>
          <p:nvPr/>
        </p:nvSpPr>
        <p:spPr>
          <a:xfrm>
            <a:off x="7522459" y="3483027"/>
            <a:ext cx="4057521" cy="1200329"/>
          </a:xfrm>
          <a:prstGeom prst="rect">
            <a:avLst/>
          </a:prstGeom>
        </p:spPr>
        <p:txBody>
          <a:bodyPr wrap="none">
            <a:spAutoFit/>
          </a:bodyPr>
          <a:lstStyle/>
          <a:p>
            <a:r>
              <a:rPr lang="zh-CN" altLang="en-US" sz="3600" dirty="0" smtClean="0">
                <a:solidFill>
                  <a:schemeClr val="accent1"/>
                </a:solidFill>
                <a:latin typeface="华文新魏" pitchFamily="2" charset="-122"/>
                <a:ea typeface="华文新魏" pitchFamily="2" charset="-122"/>
              </a:rPr>
              <a:t>姓名：霍琳琳</a:t>
            </a:r>
            <a:endParaRPr lang="en-US" altLang="zh-CN" sz="3600" dirty="0" smtClean="0">
              <a:solidFill>
                <a:schemeClr val="accent1"/>
              </a:solidFill>
              <a:latin typeface="华文新魏" pitchFamily="2" charset="-122"/>
              <a:ea typeface="华文新魏" pitchFamily="2" charset="-122"/>
            </a:endParaRPr>
          </a:p>
          <a:p>
            <a:r>
              <a:rPr lang="zh-CN" altLang="en-US" sz="3600" dirty="0" smtClean="0">
                <a:solidFill>
                  <a:schemeClr val="accent1"/>
                </a:solidFill>
                <a:latin typeface="华文新魏" pitchFamily="2" charset="-122"/>
                <a:ea typeface="华文新魏" pitchFamily="2" charset="-122"/>
              </a:rPr>
              <a:t>学号：</a:t>
            </a:r>
            <a:r>
              <a:rPr lang="en-US" altLang="zh-CN" sz="3600" dirty="0" smtClean="0">
                <a:solidFill>
                  <a:schemeClr val="accent1"/>
                </a:solidFill>
                <a:latin typeface="华文新魏" pitchFamily="2" charset="-122"/>
                <a:ea typeface="华文新魏" pitchFamily="2" charset="-122"/>
              </a:rPr>
              <a:t>2016218028</a:t>
            </a:r>
            <a:endParaRPr lang="zh-CN" altLang="en-US" sz="3600" dirty="0">
              <a:solidFill>
                <a:schemeClr val="accent1"/>
              </a:solidFill>
              <a:latin typeface="华文新魏" pitchFamily="2" charset="-122"/>
              <a:ea typeface="华文新魏" pitchFamily="2" charset="-122"/>
            </a:endParaRPr>
          </a:p>
        </p:txBody>
      </p:sp>
    </p:spTree>
    <p:extLst>
      <p:ext uri="{BB962C8B-B14F-4D97-AF65-F5344CB8AC3E}">
        <p14:creationId xmlns="" xmlns:p14="http://schemas.microsoft.com/office/powerpoint/2010/main" val="20792811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组合 1"/>
          <p:cNvGrpSpPr/>
          <p:nvPr/>
        </p:nvGrpSpPr>
        <p:grpSpPr>
          <a:xfrm>
            <a:off x="0" y="2036"/>
            <a:ext cx="4143040" cy="1171070"/>
            <a:chOff x="0" y="2036"/>
            <a:chExt cx="4143040" cy="1171070"/>
          </a:xfrm>
        </p:grpSpPr>
        <p:sp>
          <p:nvSpPr>
            <p:cNvPr id="3" name="矩形 2"/>
            <p:cNvSpPr/>
            <p:nvPr/>
          </p:nvSpPr>
          <p:spPr>
            <a:xfrm>
              <a:off x="878680" y="268190"/>
              <a:ext cx="3264360" cy="523220"/>
            </a:xfrm>
            <a:prstGeom prst="rect">
              <a:avLst/>
            </a:prstGeom>
          </p:spPr>
          <p:txBody>
            <a:bodyPr wrap="square">
              <a:spAutoFit/>
            </a:bodyPr>
            <a:lstStyle/>
            <a:p>
              <a:r>
                <a:rPr lang="zh-CN" altLang="en-US" sz="2800" dirty="0" smtClean="0">
                  <a:solidFill>
                    <a:schemeClr val="bg1"/>
                  </a:solidFill>
                </a:rPr>
                <a:t>卡片分类</a:t>
              </a:r>
              <a:endParaRPr lang="en-US" altLang="zh-CN" sz="2800" dirty="0">
                <a:solidFill>
                  <a:schemeClr val="bg1"/>
                </a:solidFill>
              </a:endParaRPr>
            </a:p>
          </p:txBody>
        </p:sp>
        <p:sp>
          <p:nvSpPr>
            <p:cNvPr id="4" name="矩形 3"/>
            <p:cNvSpPr/>
            <p:nvPr/>
          </p:nvSpPr>
          <p:spPr>
            <a:xfrm>
              <a:off x="0" y="2036"/>
              <a:ext cx="754743" cy="1171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smtClean="0"/>
                <a:t>4</a:t>
              </a:r>
              <a:endParaRPr lang="zh-CN" altLang="en-US" sz="2800" dirty="0"/>
            </a:p>
          </p:txBody>
        </p:sp>
      </p:grpSp>
      <p:sp>
        <p:nvSpPr>
          <p:cNvPr id="7" name="矩形 6"/>
          <p:cNvSpPr/>
          <p:nvPr/>
        </p:nvSpPr>
        <p:spPr>
          <a:xfrm>
            <a:off x="1324202" y="3424521"/>
            <a:ext cx="1582771" cy="800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矩形 7"/>
          <p:cNvSpPr/>
          <p:nvPr/>
        </p:nvSpPr>
        <p:spPr>
          <a:xfrm>
            <a:off x="3902180" y="3438170"/>
            <a:ext cx="1857175"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矩形 8"/>
          <p:cNvSpPr/>
          <p:nvPr/>
        </p:nvSpPr>
        <p:spPr>
          <a:xfrm>
            <a:off x="6780409" y="3424522"/>
            <a:ext cx="1353658" cy="800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Freeform 165"/>
          <p:cNvSpPr>
            <a:spLocks noEditPoints="1"/>
          </p:cNvSpPr>
          <p:nvPr/>
        </p:nvSpPr>
        <p:spPr bwMode="auto">
          <a:xfrm>
            <a:off x="3239565" y="3634429"/>
            <a:ext cx="390525" cy="481013"/>
          </a:xfrm>
          <a:custGeom>
            <a:avLst/>
            <a:gdLst>
              <a:gd name="T0" fmla="*/ 103 w 104"/>
              <a:gd name="T1" fmla="*/ 49 h 128"/>
              <a:gd name="T2" fmla="*/ 91 w 104"/>
              <a:gd name="T3" fmla="*/ 25 h 128"/>
              <a:gd name="T4" fmla="*/ 88 w 104"/>
              <a:gd name="T5" fmla="*/ 24 h 128"/>
              <a:gd name="T6" fmla="*/ 64 w 104"/>
              <a:gd name="T7" fmla="*/ 24 h 128"/>
              <a:gd name="T8" fmla="*/ 64 w 104"/>
              <a:gd name="T9" fmla="*/ 16 h 128"/>
              <a:gd name="T10" fmla="*/ 48 w 104"/>
              <a:gd name="T11" fmla="*/ 0 h 128"/>
              <a:gd name="T12" fmla="*/ 40 w 104"/>
              <a:gd name="T13" fmla="*/ 0 h 128"/>
              <a:gd name="T14" fmla="*/ 24 w 104"/>
              <a:gd name="T15" fmla="*/ 16 h 128"/>
              <a:gd name="T16" fmla="*/ 24 w 104"/>
              <a:gd name="T17" fmla="*/ 24 h 128"/>
              <a:gd name="T18" fmla="*/ 8 w 104"/>
              <a:gd name="T19" fmla="*/ 24 h 128"/>
              <a:gd name="T20" fmla="*/ 0 w 104"/>
              <a:gd name="T21" fmla="*/ 32 h 128"/>
              <a:gd name="T22" fmla="*/ 0 w 104"/>
              <a:gd name="T23" fmla="*/ 72 h 128"/>
              <a:gd name="T24" fmla="*/ 8 w 104"/>
              <a:gd name="T25" fmla="*/ 80 h 128"/>
              <a:gd name="T26" fmla="*/ 24 w 104"/>
              <a:gd name="T27" fmla="*/ 80 h 128"/>
              <a:gd name="T28" fmla="*/ 24 w 104"/>
              <a:gd name="T29" fmla="*/ 112 h 128"/>
              <a:gd name="T30" fmla="*/ 40 w 104"/>
              <a:gd name="T31" fmla="*/ 128 h 128"/>
              <a:gd name="T32" fmla="*/ 48 w 104"/>
              <a:gd name="T33" fmla="*/ 128 h 128"/>
              <a:gd name="T34" fmla="*/ 64 w 104"/>
              <a:gd name="T35" fmla="*/ 112 h 128"/>
              <a:gd name="T36" fmla="*/ 64 w 104"/>
              <a:gd name="T37" fmla="*/ 80 h 128"/>
              <a:gd name="T38" fmla="*/ 88 w 104"/>
              <a:gd name="T39" fmla="*/ 80 h 128"/>
              <a:gd name="T40" fmla="*/ 88 w 104"/>
              <a:gd name="T41" fmla="*/ 80 h 128"/>
              <a:gd name="T42" fmla="*/ 91 w 104"/>
              <a:gd name="T43" fmla="*/ 79 h 128"/>
              <a:gd name="T44" fmla="*/ 103 w 104"/>
              <a:gd name="T45" fmla="*/ 55 h 128"/>
              <a:gd name="T46" fmla="*/ 104 w 104"/>
              <a:gd name="T47" fmla="*/ 52 h 128"/>
              <a:gd name="T48" fmla="*/ 103 w 104"/>
              <a:gd name="T49" fmla="*/ 49 h 128"/>
              <a:gd name="T50" fmla="*/ 32 w 104"/>
              <a:gd name="T51" fmla="*/ 16 h 128"/>
              <a:gd name="T52" fmla="*/ 40 w 104"/>
              <a:gd name="T53" fmla="*/ 8 h 128"/>
              <a:gd name="T54" fmla="*/ 48 w 104"/>
              <a:gd name="T55" fmla="*/ 8 h 128"/>
              <a:gd name="T56" fmla="*/ 56 w 104"/>
              <a:gd name="T57" fmla="*/ 16 h 128"/>
              <a:gd name="T58" fmla="*/ 56 w 104"/>
              <a:gd name="T59" fmla="*/ 24 h 128"/>
              <a:gd name="T60" fmla="*/ 32 w 104"/>
              <a:gd name="T61" fmla="*/ 24 h 128"/>
              <a:gd name="T62" fmla="*/ 32 w 104"/>
              <a:gd name="T63" fmla="*/ 16 h 128"/>
              <a:gd name="T64" fmla="*/ 56 w 104"/>
              <a:gd name="T65" fmla="*/ 112 h 128"/>
              <a:gd name="T66" fmla="*/ 48 w 104"/>
              <a:gd name="T67" fmla="*/ 120 h 128"/>
              <a:gd name="T68" fmla="*/ 40 w 104"/>
              <a:gd name="T69" fmla="*/ 120 h 128"/>
              <a:gd name="T70" fmla="*/ 32 w 104"/>
              <a:gd name="T71" fmla="*/ 112 h 128"/>
              <a:gd name="T72" fmla="*/ 32 w 104"/>
              <a:gd name="T73" fmla="*/ 80 h 128"/>
              <a:gd name="T74" fmla="*/ 56 w 104"/>
              <a:gd name="T75" fmla="*/ 80 h 128"/>
              <a:gd name="T76" fmla="*/ 56 w 104"/>
              <a:gd name="T77" fmla="*/ 112 h 128"/>
              <a:gd name="T78" fmla="*/ 86 w 104"/>
              <a:gd name="T79" fmla="*/ 71 h 128"/>
              <a:gd name="T80" fmla="*/ 84 w 104"/>
              <a:gd name="T81" fmla="*/ 72 h 128"/>
              <a:gd name="T82" fmla="*/ 12 w 104"/>
              <a:gd name="T83" fmla="*/ 72 h 128"/>
              <a:gd name="T84" fmla="*/ 8 w 104"/>
              <a:gd name="T85" fmla="*/ 68 h 128"/>
              <a:gd name="T86" fmla="*/ 8 w 104"/>
              <a:gd name="T87" fmla="*/ 36 h 128"/>
              <a:gd name="T88" fmla="*/ 12 w 104"/>
              <a:gd name="T89" fmla="*/ 32 h 128"/>
              <a:gd name="T90" fmla="*/ 84 w 104"/>
              <a:gd name="T91" fmla="*/ 32 h 128"/>
              <a:gd name="T92" fmla="*/ 86 w 104"/>
              <a:gd name="T93" fmla="*/ 33 h 128"/>
              <a:gd name="T94" fmla="*/ 96 w 104"/>
              <a:gd name="T95" fmla="*/ 52 h 128"/>
              <a:gd name="T96" fmla="*/ 86 w 104"/>
              <a:gd name="T97" fmla="*/ 7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 h="128">
                <a:moveTo>
                  <a:pt x="103" y="49"/>
                </a:moveTo>
                <a:cubicBezTo>
                  <a:pt x="91" y="25"/>
                  <a:pt x="91" y="25"/>
                  <a:pt x="91" y="25"/>
                </a:cubicBezTo>
                <a:cubicBezTo>
                  <a:pt x="90" y="24"/>
                  <a:pt x="89" y="24"/>
                  <a:pt x="88" y="24"/>
                </a:cubicBezTo>
                <a:cubicBezTo>
                  <a:pt x="64" y="24"/>
                  <a:pt x="64" y="24"/>
                  <a:pt x="64" y="24"/>
                </a:cubicBezTo>
                <a:cubicBezTo>
                  <a:pt x="64" y="16"/>
                  <a:pt x="64" y="16"/>
                  <a:pt x="64" y="16"/>
                </a:cubicBezTo>
                <a:cubicBezTo>
                  <a:pt x="64" y="7"/>
                  <a:pt x="57" y="0"/>
                  <a:pt x="48" y="0"/>
                </a:cubicBezTo>
                <a:cubicBezTo>
                  <a:pt x="40" y="0"/>
                  <a:pt x="40" y="0"/>
                  <a:pt x="40" y="0"/>
                </a:cubicBezTo>
                <a:cubicBezTo>
                  <a:pt x="31" y="0"/>
                  <a:pt x="24" y="7"/>
                  <a:pt x="24" y="16"/>
                </a:cubicBezTo>
                <a:cubicBezTo>
                  <a:pt x="24" y="24"/>
                  <a:pt x="24" y="24"/>
                  <a:pt x="24" y="24"/>
                </a:cubicBezTo>
                <a:cubicBezTo>
                  <a:pt x="8" y="24"/>
                  <a:pt x="8" y="24"/>
                  <a:pt x="8" y="24"/>
                </a:cubicBezTo>
                <a:cubicBezTo>
                  <a:pt x="4" y="24"/>
                  <a:pt x="0" y="28"/>
                  <a:pt x="0" y="32"/>
                </a:cubicBezTo>
                <a:cubicBezTo>
                  <a:pt x="0" y="72"/>
                  <a:pt x="0" y="72"/>
                  <a:pt x="0" y="72"/>
                </a:cubicBezTo>
                <a:cubicBezTo>
                  <a:pt x="0" y="76"/>
                  <a:pt x="4" y="80"/>
                  <a:pt x="8" y="80"/>
                </a:cubicBezTo>
                <a:cubicBezTo>
                  <a:pt x="24" y="80"/>
                  <a:pt x="24" y="80"/>
                  <a:pt x="24" y="80"/>
                </a:cubicBezTo>
                <a:cubicBezTo>
                  <a:pt x="24" y="112"/>
                  <a:pt x="24" y="112"/>
                  <a:pt x="24" y="112"/>
                </a:cubicBezTo>
                <a:cubicBezTo>
                  <a:pt x="24" y="121"/>
                  <a:pt x="31" y="128"/>
                  <a:pt x="40" y="128"/>
                </a:cubicBezTo>
                <a:cubicBezTo>
                  <a:pt x="48" y="128"/>
                  <a:pt x="48" y="128"/>
                  <a:pt x="48" y="128"/>
                </a:cubicBezTo>
                <a:cubicBezTo>
                  <a:pt x="57" y="128"/>
                  <a:pt x="64" y="121"/>
                  <a:pt x="64" y="112"/>
                </a:cubicBezTo>
                <a:cubicBezTo>
                  <a:pt x="64" y="80"/>
                  <a:pt x="64" y="80"/>
                  <a:pt x="64" y="80"/>
                </a:cubicBezTo>
                <a:cubicBezTo>
                  <a:pt x="88" y="80"/>
                  <a:pt x="88" y="80"/>
                  <a:pt x="88" y="80"/>
                </a:cubicBezTo>
                <a:cubicBezTo>
                  <a:pt x="88" y="80"/>
                  <a:pt x="88" y="80"/>
                  <a:pt x="88" y="80"/>
                </a:cubicBezTo>
                <a:cubicBezTo>
                  <a:pt x="89" y="80"/>
                  <a:pt x="90" y="80"/>
                  <a:pt x="91" y="79"/>
                </a:cubicBezTo>
                <a:cubicBezTo>
                  <a:pt x="103" y="55"/>
                  <a:pt x="103" y="55"/>
                  <a:pt x="103" y="55"/>
                </a:cubicBezTo>
                <a:cubicBezTo>
                  <a:pt x="104" y="53"/>
                  <a:pt x="104" y="53"/>
                  <a:pt x="104" y="52"/>
                </a:cubicBezTo>
                <a:cubicBezTo>
                  <a:pt x="104" y="51"/>
                  <a:pt x="104" y="50"/>
                  <a:pt x="103" y="49"/>
                </a:cubicBezTo>
                <a:close/>
                <a:moveTo>
                  <a:pt x="32" y="16"/>
                </a:moveTo>
                <a:cubicBezTo>
                  <a:pt x="32" y="12"/>
                  <a:pt x="36" y="8"/>
                  <a:pt x="40" y="8"/>
                </a:cubicBezTo>
                <a:cubicBezTo>
                  <a:pt x="48" y="8"/>
                  <a:pt x="48" y="8"/>
                  <a:pt x="48" y="8"/>
                </a:cubicBezTo>
                <a:cubicBezTo>
                  <a:pt x="52" y="8"/>
                  <a:pt x="56" y="12"/>
                  <a:pt x="56" y="16"/>
                </a:cubicBezTo>
                <a:cubicBezTo>
                  <a:pt x="56" y="24"/>
                  <a:pt x="56" y="24"/>
                  <a:pt x="56" y="24"/>
                </a:cubicBezTo>
                <a:cubicBezTo>
                  <a:pt x="32" y="24"/>
                  <a:pt x="32" y="24"/>
                  <a:pt x="32" y="24"/>
                </a:cubicBezTo>
                <a:lnTo>
                  <a:pt x="32" y="16"/>
                </a:lnTo>
                <a:close/>
                <a:moveTo>
                  <a:pt x="56" y="112"/>
                </a:moveTo>
                <a:cubicBezTo>
                  <a:pt x="56" y="116"/>
                  <a:pt x="52" y="120"/>
                  <a:pt x="48" y="120"/>
                </a:cubicBezTo>
                <a:cubicBezTo>
                  <a:pt x="40" y="120"/>
                  <a:pt x="40" y="120"/>
                  <a:pt x="40" y="120"/>
                </a:cubicBezTo>
                <a:cubicBezTo>
                  <a:pt x="36" y="120"/>
                  <a:pt x="32" y="116"/>
                  <a:pt x="32" y="112"/>
                </a:cubicBezTo>
                <a:cubicBezTo>
                  <a:pt x="32" y="80"/>
                  <a:pt x="32" y="80"/>
                  <a:pt x="32" y="80"/>
                </a:cubicBezTo>
                <a:cubicBezTo>
                  <a:pt x="56" y="80"/>
                  <a:pt x="56" y="80"/>
                  <a:pt x="56" y="80"/>
                </a:cubicBezTo>
                <a:lnTo>
                  <a:pt x="56" y="112"/>
                </a:lnTo>
                <a:close/>
                <a:moveTo>
                  <a:pt x="86" y="71"/>
                </a:moveTo>
                <a:cubicBezTo>
                  <a:pt x="86" y="72"/>
                  <a:pt x="85" y="72"/>
                  <a:pt x="84" y="72"/>
                </a:cubicBezTo>
                <a:cubicBezTo>
                  <a:pt x="12" y="72"/>
                  <a:pt x="12" y="72"/>
                  <a:pt x="12" y="72"/>
                </a:cubicBezTo>
                <a:cubicBezTo>
                  <a:pt x="10" y="72"/>
                  <a:pt x="8" y="70"/>
                  <a:pt x="8" y="68"/>
                </a:cubicBezTo>
                <a:cubicBezTo>
                  <a:pt x="8" y="36"/>
                  <a:pt x="8" y="36"/>
                  <a:pt x="8" y="36"/>
                </a:cubicBezTo>
                <a:cubicBezTo>
                  <a:pt x="8" y="34"/>
                  <a:pt x="10" y="32"/>
                  <a:pt x="12" y="32"/>
                </a:cubicBezTo>
                <a:cubicBezTo>
                  <a:pt x="84" y="32"/>
                  <a:pt x="84" y="32"/>
                  <a:pt x="84" y="32"/>
                </a:cubicBezTo>
                <a:cubicBezTo>
                  <a:pt x="85" y="32"/>
                  <a:pt x="86" y="32"/>
                  <a:pt x="86" y="33"/>
                </a:cubicBezTo>
                <a:cubicBezTo>
                  <a:pt x="96" y="52"/>
                  <a:pt x="96" y="52"/>
                  <a:pt x="96" y="52"/>
                </a:cubicBezTo>
                <a:lnTo>
                  <a:pt x="86" y="7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65"/>
          <p:cNvSpPr>
            <a:spLocks noEditPoints="1"/>
          </p:cNvSpPr>
          <p:nvPr/>
        </p:nvSpPr>
        <p:spPr bwMode="auto">
          <a:xfrm>
            <a:off x="6172384" y="3620781"/>
            <a:ext cx="390525" cy="481013"/>
          </a:xfrm>
          <a:custGeom>
            <a:avLst/>
            <a:gdLst>
              <a:gd name="T0" fmla="*/ 103 w 104"/>
              <a:gd name="T1" fmla="*/ 49 h 128"/>
              <a:gd name="T2" fmla="*/ 91 w 104"/>
              <a:gd name="T3" fmla="*/ 25 h 128"/>
              <a:gd name="T4" fmla="*/ 88 w 104"/>
              <a:gd name="T5" fmla="*/ 24 h 128"/>
              <a:gd name="T6" fmla="*/ 64 w 104"/>
              <a:gd name="T7" fmla="*/ 24 h 128"/>
              <a:gd name="T8" fmla="*/ 64 w 104"/>
              <a:gd name="T9" fmla="*/ 16 h 128"/>
              <a:gd name="T10" fmla="*/ 48 w 104"/>
              <a:gd name="T11" fmla="*/ 0 h 128"/>
              <a:gd name="T12" fmla="*/ 40 w 104"/>
              <a:gd name="T13" fmla="*/ 0 h 128"/>
              <a:gd name="T14" fmla="*/ 24 w 104"/>
              <a:gd name="T15" fmla="*/ 16 h 128"/>
              <a:gd name="T16" fmla="*/ 24 w 104"/>
              <a:gd name="T17" fmla="*/ 24 h 128"/>
              <a:gd name="T18" fmla="*/ 8 w 104"/>
              <a:gd name="T19" fmla="*/ 24 h 128"/>
              <a:gd name="T20" fmla="*/ 0 w 104"/>
              <a:gd name="T21" fmla="*/ 32 h 128"/>
              <a:gd name="T22" fmla="*/ 0 w 104"/>
              <a:gd name="T23" fmla="*/ 72 h 128"/>
              <a:gd name="T24" fmla="*/ 8 w 104"/>
              <a:gd name="T25" fmla="*/ 80 h 128"/>
              <a:gd name="T26" fmla="*/ 24 w 104"/>
              <a:gd name="T27" fmla="*/ 80 h 128"/>
              <a:gd name="T28" fmla="*/ 24 w 104"/>
              <a:gd name="T29" fmla="*/ 112 h 128"/>
              <a:gd name="T30" fmla="*/ 40 w 104"/>
              <a:gd name="T31" fmla="*/ 128 h 128"/>
              <a:gd name="T32" fmla="*/ 48 w 104"/>
              <a:gd name="T33" fmla="*/ 128 h 128"/>
              <a:gd name="T34" fmla="*/ 64 w 104"/>
              <a:gd name="T35" fmla="*/ 112 h 128"/>
              <a:gd name="T36" fmla="*/ 64 w 104"/>
              <a:gd name="T37" fmla="*/ 80 h 128"/>
              <a:gd name="T38" fmla="*/ 88 w 104"/>
              <a:gd name="T39" fmla="*/ 80 h 128"/>
              <a:gd name="T40" fmla="*/ 88 w 104"/>
              <a:gd name="T41" fmla="*/ 80 h 128"/>
              <a:gd name="T42" fmla="*/ 91 w 104"/>
              <a:gd name="T43" fmla="*/ 79 h 128"/>
              <a:gd name="T44" fmla="*/ 103 w 104"/>
              <a:gd name="T45" fmla="*/ 55 h 128"/>
              <a:gd name="T46" fmla="*/ 104 w 104"/>
              <a:gd name="T47" fmla="*/ 52 h 128"/>
              <a:gd name="T48" fmla="*/ 103 w 104"/>
              <a:gd name="T49" fmla="*/ 49 h 128"/>
              <a:gd name="T50" fmla="*/ 32 w 104"/>
              <a:gd name="T51" fmla="*/ 16 h 128"/>
              <a:gd name="T52" fmla="*/ 40 w 104"/>
              <a:gd name="T53" fmla="*/ 8 h 128"/>
              <a:gd name="T54" fmla="*/ 48 w 104"/>
              <a:gd name="T55" fmla="*/ 8 h 128"/>
              <a:gd name="T56" fmla="*/ 56 w 104"/>
              <a:gd name="T57" fmla="*/ 16 h 128"/>
              <a:gd name="T58" fmla="*/ 56 w 104"/>
              <a:gd name="T59" fmla="*/ 24 h 128"/>
              <a:gd name="T60" fmla="*/ 32 w 104"/>
              <a:gd name="T61" fmla="*/ 24 h 128"/>
              <a:gd name="T62" fmla="*/ 32 w 104"/>
              <a:gd name="T63" fmla="*/ 16 h 128"/>
              <a:gd name="T64" fmla="*/ 56 w 104"/>
              <a:gd name="T65" fmla="*/ 112 h 128"/>
              <a:gd name="T66" fmla="*/ 48 w 104"/>
              <a:gd name="T67" fmla="*/ 120 h 128"/>
              <a:gd name="T68" fmla="*/ 40 w 104"/>
              <a:gd name="T69" fmla="*/ 120 h 128"/>
              <a:gd name="T70" fmla="*/ 32 w 104"/>
              <a:gd name="T71" fmla="*/ 112 h 128"/>
              <a:gd name="T72" fmla="*/ 32 w 104"/>
              <a:gd name="T73" fmla="*/ 80 h 128"/>
              <a:gd name="T74" fmla="*/ 56 w 104"/>
              <a:gd name="T75" fmla="*/ 80 h 128"/>
              <a:gd name="T76" fmla="*/ 56 w 104"/>
              <a:gd name="T77" fmla="*/ 112 h 128"/>
              <a:gd name="T78" fmla="*/ 86 w 104"/>
              <a:gd name="T79" fmla="*/ 71 h 128"/>
              <a:gd name="T80" fmla="*/ 84 w 104"/>
              <a:gd name="T81" fmla="*/ 72 h 128"/>
              <a:gd name="T82" fmla="*/ 12 w 104"/>
              <a:gd name="T83" fmla="*/ 72 h 128"/>
              <a:gd name="T84" fmla="*/ 8 w 104"/>
              <a:gd name="T85" fmla="*/ 68 h 128"/>
              <a:gd name="T86" fmla="*/ 8 w 104"/>
              <a:gd name="T87" fmla="*/ 36 h 128"/>
              <a:gd name="T88" fmla="*/ 12 w 104"/>
              <a:gd name="T89" fmla="*/ 32 h 128"/>
              <a:gd name="T90" fmla="*/ 84 w 104"/>
              <a:gd name="T91" fmla="*/ 32 h 128"/>
              <a:gd name="T92" fmla="*/ 86 w 104"/>
              <a:gd name="T93" fmla="*/ 33 h 128"/>
              <a:gd name="T94" fmla="*/ 96 w 104"/>
              <a:gd name="T95" fmla="*/ 52 h 128"/>
              <a:gd name="T96" fmla="*/ 86 w 104"/>
              <a:gd name="T97" fmla="*/ 7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 h="128">
                <a:moveTo>
                  <a:pt x="103" y="49"/>
                </a:moveTo>
                <a:cubicBezTo>
                  <a:pt x="91" y="25"/>
                  <a:pt x="91" y="25"/>
                  <a:pt x="91" y="25"/>
                </a:cubicBezTo>
                <a:cubicBezTo>
                  <a:pt x="90" y="24"/>
                  <a:pt x="89" y="24"/>
                  <a:pt x="88" y="24"/>
                </a:cubicBezTo>
                <a:cubicBezTo>
                  <a:pt x="64" y="24"/>
                  <a:pt x="64" y="24"/>
                  <a:pt x="64" y="24"/>
                </a:cubicBezTo>
                <a:cubicBezTo>
                  <a:pt x="64" y="16"/>
                  <a:pt x="64" y="16"/>
                  <a:pt x="64" y="16"/>
                </a:cubicBezTo>
                <a:cubicBezTo>
                  <a:pt x="64" y="7"/>
                  <a:pt x="57" y="0"/>
                  <a:pt x="48" y="0"/>
                </a:cubicBezTo>
                <a:cubicBezTo>
                  <a:pt x="40" y="0"/>
                  <a:pt x="40" y="0"/>
                  <a:pt x="40" y="0"/>
                </a:cubicBezTo>
                <a:cubicBezTo>
                  <a:pt x="31" y="0"/>
                  <a:pt x="24" y="7"/>
                  <a:pt x="24" y="16"/>
                </a:cubicBezTo>
                <a:cubicBezTo>
                  <a:pt x="24" y="24"/>
                  <a:pt x="24" y="24"/>
                  <a:pt x="24" y="24"/>
                </a:cubicBezTo>
                <a:cubicBezTo>
                  <a:pt x="8" y="24"/>
                  <a:pt x="8" y="24"/>
                  <a:pt x="8" y="24"/>
                </a:cubicBezTo>
                <a:cubicBezTo>
                  <a:pt x="4" y="24"/>
                  <a:pt x="0" y="28"/>
                  <a:pt x="0" y="32"/>
                </a:cubicBezTo>
                <a:cubicBezTo>
                  <a:pt x="0" y="72"/>
                  <a:pt x="0" y="72"/>
                  <a:pt x="0" y="72"/>
                </a:cubicBezTo>
                <a:cubicBezTo>
                  <a:pt x="0" y="76"/>
                  <a:pt x="4" y="80"/>
                  <a:pt x="8" y="80"/>
                </a:cubicBezTo>
                <a:cubicBezTo>
                  <a:pt x="24" y="80"/>
                  <a:pt x="24" y="80"/>
                  <a:pt x="24" y="80"/>
                </a:cubicBezTo>
                <a:cubicBezTo>
                  <a:pt x="24" y="112"/>
                  <a:pt x="24" y="112"/>
                  <a:pt x="24" y="112"/>
                </a:cubicBezTo>
                <a:cubicBezTo>
                  <a:pt x="24" y="121"/>
                  <a:pt x="31" y="128"/>
                  <a:pt x="40" y="128"/>
                </a:cubicBezTo>
                <a:cubicBezTo>
                  <a:pt x="48" y="128"/>
                  <a:pt x="48" y="128"/>
                  <a:pt x="48" y="128"/>
                </a:cubicBezTo>
                <a:cubicBezTo>
                  <a:pt x="57" y="128"/>
                  <a:pt x="64" y="121"/>
                  <a:pt x="64" y="112"/>
                </a:cubicBezTo>
                <a:cubicBezTo>
                  <a:pt x="64" y="80"/>
                  <a:pt x="64" y="80"/>
                  <a:pt x="64" y="80"/>
                </a:cubicBezTo>
                <a:cubicBezTo>
                  <a:pt x="88" y="80"/>
                  <a:pt x="88" y="80"/>
                  <a:pt x="88" y="80"/>
                </a:cubicBezTo>
                <a:cubicBezTo>
                  <a:pt x="88" y="80"/>
                  <a:pt x="88" y="80"/>
                  <a:pt x="88" y="80"/>
                </a:cubicBezTo>
                <a:cubicBezTo>
                  <a:pt x="89" y="80"/>
                  <a:pt x="90" y="80"/>
                  <a:pt x="91" y="79"/>
                </a:cubicBezTo>
                <a:cubicBezTo>
                  <a:pt x="103" y="55"/>
                  <a:pt x="103" y="55"/>
                  <a:pt x="103" y="55"/>
                </a:cubicBezTo>
                <a:cubicBezTo>
                  <a:pt x="104" y="53"/>
                  <a:pt x="104" y="53"/>
                  <a:pt x="104" y="52"/>
                </a:cubicBezTo>
                <a:cubicBezTo>
                  <a:pt x="104" y="51"/>
                  <a:pt x="104" y="50"/>
                  <a:pt x="103" y="49"/>
                </a:cubicBezTo>
                <a:close/>
                <a:moveTo>
                  <a:pt x="32" y="16"/>
                </a:moveTo>
                <a:cubicBezTo>
                  <a:pt x="32" y="12"/>
                  <a:pt x="36" y="8"/>
                  <a:pt x="40" y="8"/>
                </a:cubicBezTo>
                <a:cubicBezTo>
                  <a:pt x="48" y="8"/>
                  <a:pt x="48" y="8"/>
                  <a:pt x="48" y="8"/>
                </a:cubicBezTo>
                <a:cubicBezTo>
                  <a:pt x="52" y="8"/>
                  <a:pt x="56" y="12"/>
                  <a:pt x="56" y="16"/>
                </a:cubicBezTo>
                <a:cubicBezTo>
                  <a:pt x="56" y="24"/>
                  <a:pt x="56" y="24"/>
                  <a:pt x="56" y="24"/>
                </a:cubicBezTo>
                <a:cubicBezTo>
                  <a:pt x="32" y="24"/>
                  <a:pt x="32" y="24"/>
                  <a:pt x="32" y="24"/>
                </a:cubicBezTo>
                <a:lnTo>
                  <a:pt x="32" y="16"/>
                </a:lnTo>
                <a:close/>
                <a:moveTo>
                  <a:pt x="56" y="112"/>
                </a:moveTo>
                <a:cubicBezTo>
                  <a:pt x="56" y="116"/>
                  <a:pt x="52" y="120"/>
                  <a:pt x="48" y="120"/>
                </a:cubicBezTo>
                <a:cubicBezTo>
                  <a:pt x="40" y="120"/>
                  <a:pt x="40" y="120"/>
                  <a:pt x="40" y="120"/>
                </a:cubicBezTo>
                <a:cubicBezTo>
                  <a:pt x="36" y="120"/>
                  <a:pt x="32" y="116"/>
                  <a:pt x="32" y="112"/>
                </a:cubicBezTo>
                <a:cubicBezTo>
                  <a:pt x="32" y="80"/>
                  <a:pt x="32" y="80"/>
                  <a:pt x="32" y="80"/>
                </a:cubicBezTo>
                <a:cubicBezTo>
                  <a:pt x="56" y="80"/>
                  <a:pt x="56" y="80"/>
                  <a:pt x="56" y="80"/>
                </a:cubicBezTo>
                <a:lnTo>
                  <a:pt x="56" y="112"/>
                </a:lnTo>
                <a:close/>
                <a:moveTo>
                  <a:pt x="86" y="71"/>
                </a:moveTo>
                <a:cubicBezTo>
                  <a:pt x="86" y="72"/>
                  <a:pt x="85" y="72"/>
                  <a:pt x="84" y="72"/>
                </a:cubicBezTo>
                <a:cubicBezTo>
                  <a:pt x="12" y="72"/>
                  <a:pt x="12" y="72"/>
                  <a:pt x="12" y="72"/>
                </a:cubicBezTo>
                <a:cubicBezTo>
                  <a:pt x="10" y="72"/>
                  <a:pt x="8" y="70"/>
                  <a:pt x="8" y="68"/>
                </a:cubicBezTo>
                <a:cubicBezTo>
                  <a:pt x="8" y="36"/>
                  <a:pt x="8" y="36"/>
                  <a:pt x="8" y="36"/>
                </a:cubicBezTo>
                <a:cubicBezTo>
                  <a:pt x="8" y="34"/>
                  <a:pt x="10" y="32"/>
                  <a:pt x="12" y="32"/>
                </a:cubicBezTo>
                <a:cubicBezTo>
                  <a:pt x="84" y="32"/>
                  <a:pt x="84" y="32"/>
                  <a:pt x="84" y="32"/>
                </a:cubicBezTo>
                <a:cubicBezTo>
                  <a:pt x="85" y="32"/>
                  <a:pt x="86" y="32"/>
                  <a:pt x="86" y="33"/>
                </a:cubicBezTo>
                <a:cubicBezTo>
                  <a:pt x="96" y="52"/>
                  <a:pt x="96" y="52"/>
                  <a:pt x="96" y="52"/>
                </a:cubicBezTo>
                <a:lnTo>
                  <a:pt x="86" y="7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矩形 11"/>
          <p:cNvSpPr/>
          <p:nvPr/>
        </p:nvSpPr>
        <p:spPr>
          <a:xfrm>
            <a:off x="1608077" y="3607388"/>
            <a:ext cx="891591" cy="461665"/>
          </a:xfrm>
          <a:prstGeom prst="rect">
            <a:avLst/>
          </a:prstGeom>
        </p:spPr>
        <p:txBody>
          <a:bodyPr wrap="none">
            <a:spAutoFit/>
          </a:bodyPr>
          <a:lstStyle/>
          <a:p>
            <a:pPr algn="r" defTabSz="913755" fontAlgn="base">
              <a:spcBef>
                <a:spcPct val="0"/>
              </a:spcBef>
              <a:spcAft>
                <a:spcPct val="0"/>
              </a:spcAft>
            </a:pPr>
            <a:r>
              <a:rPr lang="zh-CN" altLang="en-US" sz="2400" b="1" dirty="0" smtClean="0">
                <a:solidFill>
                  <a:schemeClr val="bg1"/>
                </a:solidFill>
              </a:rPr>
              <a:t>讨论</a:t>
            </a:r>
            <a:r>
              <a:rPr lang="en-US" altLang="zh-CN" sz="2400" b="1" dirty="0" smtClean="0">
                <a:solidFill>
                  <a:schemeClr val="bg1"/>
                </a:solidFill>
              </a:rPr>
              <a:t> </a:t>
            </a:r>
            <a:endParaRPr lang="en-US" altLang="zh-CN" sz="2400" b="1" dirty="0">
              <a:solidFill>
                <a:schemeClr val="bg1"/>
              </a:solidFill>
            </a:endParaRPr>
          </a:p>
        </p:txBody>
      </p:sp>
      <p:sp>
        <p:nvSpPr>
          <p:cNvPr id="13" name="矩形 12"/>
          <p:cNvSpPr/>
          <p:nvPr/>
        </p:nvSpPr>
        <p:spPr>
          <a:xfrm>
            <a:off x="4122543" y="3634683"/>
            <a:ext cx="1415772" cy="461665"/>
          </a:xfrm>
          <a:prstGeom prst="rect">
            <a:avLst/>
          </a:prstGeom>
        </p:spPr>
        <p:txBody>
          <a:bodyPr wrap="none">
            <a:spAutoFit/>
          </a:bodyPr>
          <a:lstStyle/>
          <a:p>
            <a:pPr algn="r" defTabSz="913755" fontAlgn="base">
              <a:spcBef>
                <a:spcPct val="0"/>
              </a:spcBef>
              <a:spcAft>
                <a:spcPct val="0"/>
              </a:spcAft>
            </a:pPr>
            <a:r>
              <a:rPr lang="zh-CN" altLang="en-US" sz="2400" b="1" dirty="0" smtClean="0">
                <a:solidFill>
                  <a:schemeClr val="accent2"/>
                </a:solidFill>
              </a:rPr>
              <a:t>明晰定义</a:t>
            </a:r>
            <a:endParaRPr lang="en-US" altLang="zh-CN" sz="2400" b="1" dirty="0">
              <a:solidFill>
                <a:schemeClr val="accent2"/>
              </a:solidFill>
            </a:endParaRPr>
          </a:p>
        </p:txBody>
      </p:sp>
      <p:sp>
        <p:nvSpPr>
          <p:cNvPr id="14" name="矩形 13"/>
          <p:cNvSpPr/>
          <p:nvPr/>
        </p:nvSpPr>
        <p:spPr>
          <a:xfrm>
            <a:off x="7029463" y="3607387"/>
            <a:ext cx="800219" cy="461665"/>
          </a:xfrm>
          <a:prstGeom prst="rect">
            <a:avLst/>
          </a:prstGeom>
        </p:spPr>
        <p:txBody>
          <a:bodyPr wrap="none">
            <a:spAutoFit/>
          </a:bodyPr>
          <a:lstStyle/>
          <a:p>
            <a:pPr algn="r" defTabSz="913755" fontAlgn="base">
              <a:spcBef>
                <a:spcPct val="0"/>
              </a:spcBef>
              <a:spcAft>
                <a:spcPct val="0"/>
              </a:spcAft>
            </a:pPr>
            <a:r>
              <a:rPr lang="zh-CN" altLang="en-US" sz="2400" b="1" dirty="0" smtClean="0">
                <a:solidFill>
                  <a:schemeClr val="bg1"/>
                </a:solidFill>
              </a:rPr>
              <a:t>归类</a:t>
            </a:r>
            <a:endParaRPr lang="en-US" altLang="zh-CN" sz="2400" b="1" dirty="0">
              <a:solidFill>
                <a:schemeClr val="bg1"/>
              </a:solidFill>
            </a:endParaRPr>
          </a:p>
        </p:txBody>
      </p:sp>
      <p:sp>
        <p:nvSpPr>
          <p:cNvPr id="15" name="矩形 14"/>
          <p:cNvSpPr/>
          <p:nvPr/>
        </p:nvSpPr>
        <p:spPr>
          <a:xfrm>
            <a:off x="1472756" y="1170227"/>
            <a:ext cx="9131554" cy="1689052"/>
          </a:xfrm>
          <a:prstGeom prst="rect">
            <a:avLst/>
          </a:prstGeom>
        </p:spPr>
        <p:txBody>
          <a:bodyPr wrap="square">
            <a:spAutoFit/>
          </a:bodyPr>
          <a:lstStyle/>
          <a:p>
            <a:pPr>
              <a:lnSpc>
                <a:spcPct val="150000"/>
              </a:lnSpc>
            </a:pPr>
            <a:r>
              <a:rPr lang="zh-CN" altLang="en-US" sz="2400" dirty="0" smtClean="0">
                <a:solidFill>
                  <a:schemeClr val="bg1"/>
                </a:solidFill>
              </a:rPr>
              <a:t>        通常团队收集到的需求都是杂乱无章的，可以利用卡片分类的办法，把各种需求做成便于规整的小卡片（也可以写在小贴纸上），然后进行下面的活动。</a:t>
            </a:r>
            <a:endParaRPr lang="zh-CN" altLang="en-US" sz="2400" dirty="0">
              <a:solidFill>
                <a:schemeClr val="bg1"/>
              </a:solidFill>
            </a:endParaRPr>
          </a:p>
        </p:txBody>
      </p:sp>
      <p:sp>
        <p:nvSpPr>
          <p:cNvPr id="18" name="椭圆 17"/>
          <p:cNvSpPr/>
          <p:nvPr/>
        </p:nvSpPr>
        <p:spPr>
          <a:xfrm flipV="1">
            <a:off x="1406088" y="4563237"/>
            <a:ext cx="1446294"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椭圆 18"/>
          <p:cNvSpPr/>
          <p:nvPr/>
        </p:nvSpPr>
        <p:spPr>
          <a:xfrm flipV="1">
            <a:off x="3943124" y="4590533"/>
            <a:ext cx="1843528"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椭圆 19"/>
          <p:cNvSpPr/>
          <p:nvPr/>
        </p:nvSpPr>
        <p:spPr>
          <a:xfrm flipV="1">
            <a:off x="6794055" y="4517408"/>
            <a:ext cx="1340011" cy="506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矩形 20"/>
          <p:cNvSpPr/>
          <p:nvPr/>
        </p:nvSpPr>
        <p:spPr>
          <a:xfrm>
            <a:off x="9184943" y="3440445"/>
            <a:ext cx="1312460"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Freeform 165"/>
          <p:cNvSpPr>
            <a:spLocks noEditPoints="1"/>
          </p:cNvSpPr>
          <p:nvPr/>
        </p:nvSpPr>
        <p:spPr bwMode="auto">
          <a:xfrm>
            <a:off x="8494777" y="3636704"/>
            <a:ext cx="390525" cy="481013"/>
          </a:xfrm>
          <a:custGeom>
            <a:avLst/>
            <a:gdLst>
              <a:gd name="T0" fmla="*/ 103 w 104"/>
              <a:gd name="T1" fmla="*/ 49 h 128"/>
              <a:gd name="T2" fmla="*/ 91 w 104"/>
              <a:gd name="T3" fmla="*/ 25 h 128"/>
              <a:gd name="T4" fmla="*/ 88 w 104"/>
              <a:gd name="T5" fmla="*/ 24 h 128"/>
              <a:gd name="T6" fmla="*/ 64 w 104"/>
              <a:gd name="T7" fmla="*/ 24 h 128"/>
              <a:gd name="T8" fmla="*/ 64 w 104"/>
              <a:gd name="T9" fmla="*/ 16 h 128"/>
              <a:gd name="T10" fmla="*/ 48 w 104"/>
              <a:gd name="T11" fmla="*/ 0 h 128"/>
              <a:gd name="T12" fmla="*/ 40 w 104"/>
              <a:gd name="T13" fmla="*/ 0 h 128"/>
              <a:gd name="T14" fmla="*/ 24 w 104"/>
              <a:gd name="T15" fmla="*/ 16 h 128"/>
              <a:gd name="T16" fmla="*/ 24 w 104"/>
              <a:gd name="T17" fmla="*/ 24 h 128"/>
              <a:gd name="T18" fmla="*/ 8 w 104"/>
              <a:gd name="T19" fmla="*/ 24 h 128"/>
              <a:gd name="T20" fmla="*/ 0 w 104"/>
              <a:gd name="T21" fmla="*/ 32 h 128"/>
              <a:gd name="T22" fmla="*/ 0 w 104"/>
              <a:gd name="T23" fmla="*/ 72 h 128"/>
              <a:gd name="T24" fmla="*/ 8 w 104"/>
              <a:gd name="T25" fmla="*/ 80 h 128"/>
              <a:gd name="T26" fmla="*/ 24 w 104"/>
              <a:gd name="T27" fmla="*/ 80 h 128"/>
              <a:gd name="T28" fmla="*/ 24 w 104"/>
              <a:gd name="T29" fmla="*/ 112 h 128"/>
              <a:gd name="T30" fmla="*/ 40 w 104"/>
              <a:gd name="T31" fmla="*/ 128 h 128"/>
              <a:gd name="T32" fmla="*/ 48 w 104"/>
              <a:gd name="T33" fmla="*/ 128 h 128"/>
              <a:gd name="T34" fmla="*/ 64 w 104"/>
              <a:gd name="T35" fmla="*/ 112 h 128"/>
              <a:gd name="T36" fmla="*/ 64 w 104"/>
              <a:gd name="T37" fmla="*/ 80 h 128"/>
              <a:gd name="T38" fmla="*/ 88 w 104"/>
              <a:gd name="T39" fmla="*/ 80 h 128"/>
              <a:gd name="T40" fmla="*/ 88 w 104"/>
              <a:gd name="T41" fmla="*/ 80 h 128"/>
              <a:gd name="T42" fmla="*/ 91 w 104"/>
              <a:gd name="T43" fmla="*/ 79 h 128"/>
              <a:gd name="T44" fmla="*/ 103 w 104"/>
              <a:gd name="T45" fmla="*/ 55 h 128"/>
              <a:gd name="T46" fmla="*/ 104 w 104"/>
              <a:gd name="T47" fmla="*/ 52 h 128"/>
              <a:gd name="T48" fmla="*/ 103 w 104"/>
              <a:gd name="T49" fmla="*/ 49 h 128"/>
              <a:gd name="T50" fmla="*/ 32 w 104"/>
              <a:gd name="T51" fmla="*/ 16 h 128"/>
              <a:gd name="T52" fmla="*/ 40 w 104"/>
              <a:gd name="T53" fmla="*/ 8 h 128"/>
              <a:gd name="T54" fmla="*/ 48 w 104"/>
              <a:gd name="T55" fmla="*/ 8 h 128"/>
              <a:gd name="T56" fmla="*/ 56 w 104"/>
              <a:gd name="T57" fmla="*/ 16 h 128"/>
              <a:gd name="T58" fmla="*/ 56 w 104"/>
              <a:gd name="T59" fmla="*/ 24 h 128"/>
              <a:gd name="T60" fmla="*/ 32 w 104"/>
              <a:gd name="T61" fmla="*/ 24 h 128"/>
              <a:gd name="T62" fmla="*/ 32 w 104"/>
              <a:gd name="T63" fmla="*/ 16 h 128"/>
              <a:gd name="T64" fmla="*/ 56 w 104"/>
              <a:gd name="T65" fmla="*/ 112 h 128"/>
              <a:gd name="T66" fmla="*/ 48 w 104"/>
              <a:gd name="T67" fmla="*/ 120 h 128"/>
              <a:gd name="T68" fmla="*/ 40 w 104"/>
              <a:gd name="T69" fmla="*/ 120 h 128"/>
              <a:gd name="T70" fmla="*/ 32 w 104"/>
              <a:gd name="T71" fmla="*/ 112 h 128"/>
              <a:gd name="T72" fmla="*/ 32 w 104"/>
              <a:gd name="T73" fmla="*/ 80 h 128"/>
              <a:gd name="T74" fmla="*/ 56 w 104"/>
              <a:gd name="T75" fmla="*/ 80 h 128"/>
              <a:gd name="T76" fmla="*/ 56 w 104"/>
              <a:gd name="T77" fmla="*/ 112 h 128"/>
              <a:gd name="T78" fmla="*/ 86 w 104"/>
              <a:gd name="T79" fmla="*/ 71 h 128"/>
              <a:gd name="T80" fmla="*/ 84 w 104"/>
              <a:gd name="T81" fmla="*/ 72 h 128"/>
              <a:gd name="T82" fmla="*/ 12 w 104"/>
              <a:gd name="T83" fmla="*/ 72 h 128"/>
              <a:gd name="T84" fmla="*/ 8 w 104"/>
              <a:gd name="T85" fmla="*/ 68 h 128"/>
              <a:gd name="T86" fmla="*/ 8 w 104"/>
              <a:gd name="T87" fmla="*/ 36 h 128"/>
              <a:gd name="T88" fmla="*/ 12 w 104"/>
              <a:gd name="T89" fmla="*/ 32 h 128"/>
              <a:gd name="T90" fmla="*/ 84 w 104"/>
              <a:gd name="T91" fmla="*/ 32 h 128"/>
              <a:gd name="T92" fmla="*/ 86 w 104"/>
              <a:gd name="T93" fmla="*/ 33 h 128"/>
              <a:gd name="T94" fmla="*/ 96 w 104"/>
              <a:gd name="T95" fmla="*/ 52 h 128"/>
              <a:gd name="T96" fmla="*/ 86 w 104"/>
              <a:gd name="T97" fmla="*/ 7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 h="128">
                <a:moveTo>
                  <a:pt x="103" y="49"/>
                </a:moveTo>
                <a:cubicBezTo>
                  <a:pt x="91" y="25"/>
                  <a:pt x="91" y="25"/>
                  <a:pt x="91" y="25"/>
                </a:cubicBezTo>
                <a:cubicBezTo>
                  <a:pt x="90" y="24"/>
                  <a:pt x="89" y="24"/>
                  <a:pt x="88" y="24"/>
                </a:cubicBezTo>
                <a:cubicBezTo>
                  <a:pt x="64" y="24"/>
                  <a:pt x="64" y="24"/>
                  <a:pt x="64" y="24"/>
                </a:cubicBezTo>
                <a:cubicBezTo>
                  <a:pt x="64" y="16"/>
                  <a:pt x="64" y="16"/>
                  <a:pt x="64" y="16"/>
                </a:cubicBezTo>
                <a:cubicBezTo>
                  <a:pt x="64" y="7"/>
                  <a:pt x="57" y="0"/>
                  <a:pt x="48" y="0"/>
                </a:cubicBezTo>
                <a:cubicBezTo>
                  <a:pt x="40" y="0"/>
                  <a:pt x="40" y="0"/>
                  <a:pt x="40" y="0"/>
                </a:cubicBezTo>
                <a:cubicBezTo>
                  <a:pt x="31" y="0"/>
                  <a:pt x="24" y="7"/>
                  <a:pt x="24" y="16"/>
                </a:cubicBezTo>
                <a:cubicBezTo>
                  <a:pt x="24" y="24"/>
                  <a:pt x="24" y="24"/>
                  <a:pt x="24" y="24"/>
                </a:cubicBezTo>
                <a:cubicBezTo>
                  <a:pt x="8" y="24"/>
                  <a:pt x="8" y="24"/>
                  <a:pt x="8" y="24"/>
                </a:cubicBezTo>
                <a:cubicBezTo>
                  <a:pt x="4" y="24"/>
                  <a:pt x="0" y="28"/>
                  <a:pt x="0" y="32"/>
                </a:cubicBezTo>
                <a:cubicBezTo>
                  <a:pt x="0" y="72"/>
                  <a:pt x="0" y="72"/>
                  <a:pt x="0" y="72"/>
                </a:cubicBezTo>
                <a:cubicBezTo>
                  <a:pt x="0" y="76"/>
                  <a:pt x="4" y="80"/>
                  <a:pt x="8" y="80"/>
                </a:cubicBezTo>
                <a:cubicBezTo>
                  <a:pt x="24" y="80"/>
                  <a:pt x="24" y="80"/>
                  <a:pt x="24" y="80"/>
                </a:cubicBezTo>
                <a:cubicBezTo>
                  <a:pt x="24" y="112"/>
                  <a:pt x="24" y="112"/>
                  <a:pt x="24" y="112"/>
                </a:cubicBezTo>
                <a:cubicBezTo>
                  <a:pt x="24" y="121"/>
                  <a:pt x="31" y="128"/>
                  <a:pt x="40" y="128"/>
                </a:cubicBezTo>
                <a:cubicBezTo>
                  <a:pt x="48" y="128"/>
                  <a:pt x="48" y="128"/>
                  <a:pt x="48" y="128"/>
                </a:cubicBezTo>
                <a:cubicBezTo>
                  <a:pt x="57" y="128"/>
                  <a:pt x="64" y="121"/>
                  <a:pt x="64" y="112"/>
                </a:cubicBezTo>
                <a:cubicBezTo>
                  <a:pt x="64" y="80"/>
                  <a:pt x="64" y="80"/>
                  <a:pt x="64" y="80"/>
                </a:cubicBezTo>
                <a:cubicBezTo>
                  <a:pt x="88" y="80"/>
                  <a:pt x="88" y="80"/>
                  <a:pt x="88" y="80"/>
                </a:cubicBezTo>
                <a:cubicBezTo>
                  <a:pt x="88" y="80"/>
                  <a:pt x="88" y="80"/>
                  <a:pt x="88" y="80"/>
                </a:cubicBezTo>
                <a:cubicBezTo>
                  <a:pt x="89" y="80"/>
                  <a:pt x="90" y="80"/>
                  <a:pt x="91" y="79"/>
                </a:cubicBezTo>
                <a:cubicBezTo>
                  <a:pt x="103" y="55"/>
                  <a:pt x="103" y="55"/>
                  <a:pt x="103" y="55"/>
                </a:cubicBezTo>
                <a:cubicBezTo>
                  <a:pt x="104" y="53"/>
                  <a:pt x="104" y="53"/>
                  <a:pt x="104" y="52"/>
                </a:cubicBezTo>
                <a:cubicBezTo>
                  <a:pt x="104" y="51"/>
                  <a:pt x="104" y="50"/>
                  <a:pt x="103" y="49"/>
                </a:cubicBezTo>
                <a:close/>
                <a:moveTo>
                  <a:pt x="32" y="16"/>
                </a:moveTo>
                <a:cubicBezTo>
                  <a:pt x="32" y="12"/>
                  <a:pt x="36" y="8"/>
                  <a:pt x="40" y="8"/>
                </a:cubicBezTo>
                <a:cubicBezTo>
                  <a:pt x="48" y="8"/>
                  <a:pt x="48" y="8"/>
                  <a:pt x="48" y="8"/>
                </a:cubicBezTo>
                <a:cubicBezTo>
                  <a:pt x="52" y="8"/>
                  <a:pt x="56" y="12"/>
                  <a:pt x="56" y="16"/>
                </a:cubicBezTo>
                <a:cubicBezTo>
                  <a:pt x="56" y="24"/>
                  <a:pt x="56" y="24"/>
                  <a:pt x="56" y="24"/>
                </a:cubicBezTo>
                <a:cubicBezTo>
                  <a:pt x="32" y="24"/>
                  <a:pt x="32" y="24"/>
                  <a:pt x="32" y="24"/>
                </a:cubicBezTo>
                <a:lnTo>
                  <a:pt x="32" y="16"/>
                </a:lnTo>
                <a:close/>
                <a:moveTo>
                  <a:pt x="56" y="112"/>
                </a:moveTo>
                <a:cubicBezTo>
                  <a:pt x="56" y="116"/>
                  <a:pt x="52" y="120"/>
                  <a:pt x="48" y="120"/>
                </a:cubicBezTo>
                <a:cubicBezTo>
                  <a:pt x="40" y="120"/>
                  <a:pt x="40" y="120"/>
                  <a:pt x="40" y="120"/>
                </a:cubicBezTo>
                <a:cubicBezTo>
                  <a:pt x="36" y="120"/>
                  <a:pt x="32" y="116"/>
                  <a:pt x="32" y="112"/>
                </a:cubicBezTo>
                <a:cubicBezTo>
                  <a:pt x="32" y="80"/>
                  <a:pt x="32" y="80"/>
                  <a:pt x="32" y="80"/>
                </a:cubicBezTo>
                <a:cubicBezTo>
                  <a:pt x="56" y="80"/>
                  <a:pt x="56" y="80"/>
                  <a:pt x="56" y="80"/>
                </a:cubicBezTo>
                <a:lnTo>
                  <a:pt x="56" y="112"/>
                </a:lnTo>
                <a:close/>
                <a:moveTo>
                  <a:pt x="86" y="71"/>
                </a:moveTo>
                <a:cubicBezTo>
                  <a:pt x="86" y="72"/>
                  <a:pt x="85" y="72"/>
                  <a:pt x="84" y="72"/>
                </a:cubicBezTo>
                <a:cubicBezTo>
                  <a:pt x="12" y="72"/>
                  <a:pt x="12" y="72"/>
                  <a:pt x="12" y="72"/>
                </a:cubicBezTo>
                <a:cubicBezTo>
                  <a:pt x="10" y="72"/>
                  <a:pt x="8" y="70"/>
                  <a:pt x="8" y="68"/>
                </a:cubicBezTo>
                <a:cubicBezTo>
                  <a:pt x="8" y="36"/>
                  <a:pt x="8" y="36"/>
                  <a:pt x="8" y="36"/>
                </a:cubicBezTo>
                <a:cubicBezTo>
                  <a:pt x="8" y="34"/>
                  <a:pt x="10" y="32"/>
                  <a:pt x="12" y="32"/>
                </a:cubicBezTo>
                <a:cubicBezTo>
                  <a:pt x="84" y="32"/>
                  <a:pt x="84" y="32"/>
                  <a:pt x="84" y="32"/>
                </a:cubicBezTo>
                <a:cubicBezTo>
                  <a:pt x="85" y="32"/>
                  <a:pt x="86" y="32"/>
                  <a:pt x="86" y="33"/>
                </a:cubicBezTo>
                <a:cubicBezTo>
                  <a:pt x="96" y="52"/>
                  <a:pt x="96" y="52"/>
                  <a:pt x="96" y="52"/>
                </a:cubicBezTo>
                <a:lnTo>
                  <a:pt x="86" y="7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矩形 22"/>
          <p:cNvSpPr/>
          <p:nvPr/>
        </p:nvSpPr>
        <p:spPr>
          <a:xfrm>
            <a:off x="9230487" y="3609663"/>
            <a:ext cx="800219" cy="461665"/>
          </a:xfrm>
          <a:prstGeom prst="rect">
            <a:avLst/>
          </a:prstGeom>
        </p:spPr>
        <p:txBody>
          <a:bodyPr wrap="none">
            <a:spAutoFit/>
          </a:bodyPr>
          <a:lstStyle/>
          <a:p>
            <a:pPr algn="r" defTabSz="913755" fontAlgn="base">
              <a:spcBef>
                <a:spcPct val="0"/>
              </a:spcBef>
              <a:spcAft>
                <a:spcPct val="0"/>
              </a:spcAft>
            </a:pPr>
            <a:r>
              <a:rPr lang="zh-CN" altLang="en-US" sz="2400" b="1" dirty="0" smtClean="0">
                <a:solidFill>
                  <a:schemeClr val="accent2"/>
                </a:solidFill>
              </a:rPr>
              <a:t>排序</a:t>
            </a:r>
            <a:endParaRPr lang="en-US" altLang="zh-CN" sz="2400" b="1" dirty="0">
              <a:solidFill>
                <a:schemeClr val="accent2"/>
              </a:solidFill>
            </a:endParaRPr>
          </a:p>
        </p:txBody>
      </p:sp>
      <p:sp>
        <p:nvSpPr>
          <p:cNvPr id="24" name="椭圆 23"/>
          <p:cNvSpPr/>
          <p:nvPr/>
        </p:nvSpPr>
        <p:spPr>
          <a:xfrm flipV="1">
            <a:off x="9157393" y="4533330"/>
            <a:ext cx="1340011" cy="506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 xmlns:p14="http://schemas.microsoft.com/office/powerpoint/2010/main" val="8198479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组合 1"/>
          <p:cNvGrpSpPr/>
          <p:nvPr/>
        </p:nvGrpSpPr>
        <p:grpSpPr>
          <a:xfrm>
            <a:off x="0" y="2036"/>
            <a:ext cx="4143040" cy="1171070"/>
            <a:chOff x="0" y="2036"/>
            <a:chExt cx="4143040" cy="1171070"/>
          </a:xfrm>
        </p:grpSpPr>
        <p:sp>
          <p:nvSpPr>
            <p:cNvPr id="3" name="矩形 2"/>
            <p:cNvSpPr/>
            <p:nvPr/>
          </p:nvSpPr>
          <p:spPr>
            <a:xfrm>
              <a:off x="878680" y="268190"/>
              <a:ext cx="3264360" cy="523220"/>
            </a:xfrm>
            <a:prstGeom prst="rect">
              <a:avLst/>
            </a:prstGeom>
          </p:spPr>
          <p:txBody>
            <a:bodyPr wrap="square">
              <a:spAutoFit/>
            </a:bodyPr>
            <a:lstStyle/>
            <a:p>
              <a:r>
                <a:rPr lang="zh-CN" altLang="en-US" sz="2800" dirty="0" smtClean="0">
                  <a:solidFill>
                    <a:schemeClr val="bg1"/>
                  </a:solidFill>
                </a:rPr>
                <a:t>用户日志研究</a:t>
              </a:r>
              <a:endParaRPr lang="en-US" altLang="zh-CN" sz="2800" dirty="0">
                <a:solidFill>
                  <a:schemeClr val="bg1"/>
                </a:solidFill>
              </a:endParaRPr>
            </a:p>
          </p:txBody>
        </p:sp>
        <p:sp>
          <p:nvSpPr>
            <p:cNvPr id="4" name="矩形 3"/>
            <p:cNvSpPr/>
            <p:nvPr/>
          </p:nvSpPr>
          <p:spPr>
            <a:xfrm>
              <a:off x="0" y="2036"/>
              <a:ext cx="754743" cy="1171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smtClean="0"/>
                <a:t>5</a:t>
              </a:r>
              <a:endParaRPr lang="zh-CN" altLang="en-US" sz="2800" dirty="0"/>
            </a:p>
          </p:txBody>
        </p:sp>
      </p:grpSp>
      <p:sp>
        <p:nvSpPr>
          <p:cNvPr id="6" name="直角三角形 5"/>
          <p:cNvSpPr/>
          <p:nvPr/>
        </p:nvSpPr>
        <p:spPr>
          <a:xfrm>
            <a:off x="0" y="5543550"/>
            <a:ext cx="12192000" cy="13144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0" name="图片 9"/>
          <p:cNvPicPr>
            <a:picLocks noChangeAspect="1"/>
          </p:cNvPicPr>
          <p:nvPr/>
        </p:nvPicPr>
        <p:blipFill>
          <a:blip r:embed="rId2" cstate="print">
            <a:extLst>
              <a:ext uri="{28A0092B-C50C-407E-A947-70E740481C1C}">
                <a14:useLocalDpi xmlns="" xmlns:a14="http://schemas.microsoft.com/office/drawing/2010/main" val="0"/>
              </a:ext>
            </a:extLst>
          </a:blip>
          <a:srcRect l="28475" t="30" r="39239"/>
          <a:stretch>
            <a:fillRect/>
          </a:stretch>
        </p:blipFill>
        <p:spPr>
          <a:xfrm>
            <a:off x="8858250" y="2036"/>
            <a:ext cx="3333751" cy="6855964"/>
          </a:xfrm>
          <a:custGeom>
            <a:avLst/>
            <a:gdLst>
              <a:gd name="connsiteX0" fmla="*/ 3333750 w 3333750"/>
              <a:gd name="connsiteY0" fmla="*/ 0 h 6855964"/>
              <a:gd name="connsiteX1" fmla="*/ 3333750 w 3333750"/>
              <a:gd name="connsiteY1" fmla="*/ 6855964 h 6855964"/>
              <a:gd name="connsiteX2" fmla="*/ 0 w 3333750"/>
              <a:gd name="connsiteY2" fmla="*/ 6855964 h 6855964"/>
            </a:gdLst>
            <a:ahLst/>
            <a:cxnLst>
              <a:cxn ang="0">
                <a:pos x="connsiteX0" y="connsiteY0"/>
              </a:cxn>
              <a:cxn ang="0">
                <a:pos x="connsiteX1" y="connsiteY1"/>
              </a:cxn>
              <a:cxn ang="0">
                <a:pos x="connsiteX2" y="connsiteY2"/>
              </a:cxn>
            </a:cxnLst>
            <a:rect l="l" t="t" r="r" b="b"/>
            <a:pathLst>
              <a:path w="3333750" h="6855964">
                <a:moveTo>
                  <a:pt x="3333750" y="0"/>
                </a:moveTo>
                <a:lnTo>
                  <a:pt x="3333750" y="6855964"/>
                </a:lnTo>
                <a:lnTo>
                  <a:pt x="0" y="6855964"/>
                </a:lnTo>
                <a:close/>
              </a:path>
            </a:pathLst>
          </a:custGeom>
        </p:spPr>
      </p:pic>
      <p:sp>
        <p:nvSpPr>
          <p:cNvPr id="17" name="文本框 16"/>
          <p:cNvSpPr txBox="1"/>
          <p:nvPr/>
        </p:nvSpPr>
        <p:spPr>
          <a:xfrm>
            <a:off x="1383056" y="2003234"/>
            <a:ext cx="8566162" cy="2308324"/>
          </a:xfrm>
          <a:prstGeom prst="rect">
            <a:avLst/>
          </a:prstGeom>
          <a:noFill/>
        </p:spPr>
        <p:txBody>
          <a:bodyPr wrap="square" rtlCol="0">
            <a:spAutoFit/>
          </a:bodyPr>
          <a:lstStyle/>
          <a:p>
            <a:pPr>
              <a:lnSpc>
                <a:spcPct val="150000"/>
              </a:lnSpc>
            </a:pPr>
            <a:r>
              <a:rPr lang="zh-CN" altLang="en-US" sz="2400" dirty="0" smtClean="0">
                <a:solidFill>
                  <a:schemeClr val="bg1"/>
                </a:solidFill>
              </a:rPr>
              <a:t>       这一调研方式要求用户记录自己日常工作或生活中与所用软件相关的行为，供软件团队分析。</a:t>
            </a:r>
            <a:endParaRPr lang="en-US" altLang="zh-CN" sz="2400" dirty="0" smtClean="0">
              <a:solidFill>
                <a:schemeClr val="bg1"/>
              </a:solidFill>
            </a:endParaRPr>
          </a:p>
          <a:p>
            <a:pPr>
              <a:lnSpc>
                <a:spcPct val="150000"/>
              </a:lnSpc>
            </a:pPr>
            <a:r>
              <a:rPr lang="en-US" altLang="zh-CN" sz="2400" dirty="0" smtClean="0">
                <a:solidFill>
                  <a:schemeClr val="bg1"/>
                </a:solidFill>
              </a:rPr>
              <a:t>       </a:t>
            </a:r>
            <a:r>
              <a:rPr lang="zh-CN" altLang="en-US" sz="2400" dirty="0" smtClean="0">
                <a:solidFill>
                  <a:schemeClr val="bg1"/>
                </a:solidFill>
              </a:rPr>
              <a:t>用户可以填表，也可以写日记体的文字描述，还可以软件跟踪。</a:t>
            </a:r>
            <a:endParaRPr lang="zh-CN" altLang="en-US" sz="2400" dirty="0">
              <a:solidFill>
                <a:schemeClr val="bg1"/>
              </a:solidFill>
            </a:endParaRPr>
          </a:p>
        </p:txBody>
      </p:sp>
    </p:spTree>
    <p:extLst>
      <p:ext uri="{BB962C8B-B14F-4D97-AF65-F5344CB8AC3E}">
        <p14:creationId xmlns="" xmlns:p14="http://schemas.microsoft.com/office/powerpoint/2010/main" val="17830661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2" name="组合 11"/>
          <p:cNvGrpSpPr/>
          <p:nvPr/>
        </p:nvGrpSpPr>
        <p:grpSpPr>
          <a:xfrm>
            <a:off x="2" y="0"/>
            <a:ext cx="4900613" cy="5443538"/>
            <a:chOff x="1" y="0"/>
            <a:chExt cx="4900613" cy="5443538"/>
          </a:xfrm>
        </p:grpSpPr>
        <p:pic>
          <p:nvPicPr>
            <p:cNvPr id="11" name="图片 10"/>
            <p:cNvPicPr>
              <a:picLocks noChangeAspect="1"/>
            </p:cNvPicPr>
            <p:nvPr/>
          </p:nvPicPr>
          <p:blipFill>
            <a:blip r:embed="rId2" cstate="print">
              <a:extLst>
                <a:ext uri="{28A0092B-C50C-407E-A947-70E740481C1C}">
                  <a14:useLocalDpi xmlns="" xmlns:a14="http://schemas.microsoft.com/office/drawing/2010/main" val="0"/>
                </a:ext>
              </a:extLst>
            </a:blip>
            <a:srcRect l="40451" t="210" b="210"/>
            <a:stretch>
              <a:fillRect/>
            </a:stretch>
          </p:blipFill>
          <p:spPr>
            <a:xfrm>
              <a:off x="1" y="0"/>
              <a:ext cx="4900613" cy="5443538"/>
            </a:xfrm>
            <a:custGeom>
              <a:avLst/>
              <a:gdLst>
                <a:gd name="connsiteX0" fmla="*/ 0 w 4900613"/>
                <a:gd name="connsiteY0" fmla="*/ 0 h 5443538"/>
                <a:gd name="connsiteX1" fmla="*/ 4900613 w 4900613"/>
                <a:gd name="connsiteY1" fmla="*/ 0 h 5443538"/>
                <a:gd name="connsiteX2" fmla="*/ 0 w 4900613"/>
                <a:gd name="connsiteY2" fmla="*/ 5443538 h 5443538"/>
              </a:gdLst>
              <a:ahLst/>
              <a:cxnLst>
                <a:cxn ang="0">
                  <a:pos x="connsiteX0" y="connsiteY0"/>
                </a:cxn>
                <a:cxn ang="0">
                  <a:pos x="connsiteX1" y="connsiteY1"/>
                </a:cxn>
                <a:cxn ang="0">
                  <a:pos x="connsiteX2" y="connsiteY2"/>
                </a:cxn>
              </a:cxnLst>
              <a:rect l="l" t="t" r="r" b="b"/>
              <a:pathLst>
                <a:path w="4900613" h="5443538">
                  <a:moveTo>
                    <a:pt x="0" y="0"/>
                  </a:moveTo>
                  <a:lnTo>
                    <a:pt x="4900613" y="0"/>
                  </a:lnTo>
                  <a:lnTo>
                    <a:pt x="0" y="5443538"/>
                  </a:lnTo>
                  <a:close/>
                </a:path>
              </a:pathLst>
            </a:custGeom>
          </p:spPr>
        </p:pic>
        <p:sp>
          <p:nvSpPr>
            <p:cNvPr id="10" name="直角三角形 9"/>
            <p:cNvSpPr/>
            <p:nvPr/>
          </p:nvSpPr>
          <p:spPr>
            <a:xfrm flipV="1">
              <a:off x="1" y="0"/>
              <a:ext cx="4900613" cy="5443538"/>
            </a:xfrm>
            <a:prstGeom prst="rtTriangl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 name="组合 1"/>
          <p:cNvGrpSpPr/>
          <p:nvPr/>
        </p:nvGrpSpPr>
        <p:grpSpPr>
          <a:xfrm>
            <a:off x="0" y="2036"/>
            <a:ext cx="5227092" cy="1171070"/>
            <a:chOff x="0" y="2036"/>
            <a:chExt cx="5227092" cy="1171070"/>
          </a:xfrm>
        </p:grpSpPr>
        <p:sp>
          <p:nvSpPr>
            <p:cNvPr id="3" name="矩形 2"/>
            <p:cNvSpPr/>
            <p:nvPr/>
          </p:nvSpPr>
          <p:spPr>
            <a:xfrm>
              <a:off x="878679" y="268190"/>
              <a:ext cx="4348413" cy="523220"/>
            </a:xfrm>
            <a:prstGeom prst="rect">
              <a:avLst/>
            </a:prstGeom>
          </p:spPr>
          <p:txBody>
            <a:bodyPr wrap="square">
              <a:spAutoFit/>
            </a:bodyPr>
            <a:lstStyle/>
            <a:p>
              <a:r>
                <a:rPr lang="zh-CN" altLang="en-US" sz="2800" dirty="0" smtClean="0">
                  <a:solidFill>
                    <a:schemeClr val="bg1"/>
                  </a:solidFill>
                </a:rPr>
                <a:t>民族志人类学的调查</a:t>
              </a:r>
              <a:endParaRPr lang="en-US" altLang="zh-CN" sz="2800" dirty="0">
                <a:solidFill>
                  <a:schemeClr val="bg1"/>
                </a:solidFill>
              </a:endParaRPr>
            </a:p>
          </p:txBody>
        </p:sp>
        <p:sp>
          <p:nvSpPr>
            <p:cNvPr id="4" name="矩形 3"/>
            <p:cNvSpPr/>
            <p:nvPr/>
          </p:nvSpPr>
          <p:spPr>
            <a:xfrm>
              <a:off x="0" y="2036"/>
              <a:ext cx="754743" cy="1171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cxnSp>
        <p:nvCxnSpPr>
          <p:cNvPr id="16" name="直接连接符 15"/>
          <p:cNvCxnSpPr>
            <a:stCxn id="11" idx="1"/>
          </p:cNvCxnSpPr>
          <p:nvPr/>
        </p:nvCxnSpPr>
        <p:spPr>
          <a:xfrm flipH="1">
            <a:off x="-123936" y="0"/>
            <a:ext cx="5024551" cy="557212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5295330" y="685518"/>
            <a:ext cx="5595583" cy="1504726"/>
            <a:chOff x="4571997" y="1975790"/>
            <a:chExt cx="5595583" cy="1504726"/>
          </a:xfrm>
        </p:grpSpPr>
        <p:sp>
          <p:nvSpPr>
            <p:cNvPr id="28" name="文本框 27"/>
            <p:cNvSpPr txBox="1"/>
            <p:nvPr/>
          </p:nvSpPr>
          <p:spPr>
            <a:xfrm>
              <a:off x="4851770" y="1975790"/>
              <a:ext cx="2135882" cy="461665"/>
            </a:xfrm>
            <a:prstGeom prst="rect">
              <a:avLst/>
            </a:prstGeom>
            <a:solidFill>
              <a:schemeClr val="accent2"/>
            </a:solidFill>
          </p:spPr>
          <p:txBody>
            <a:bodyPr wrap="square" rtlCol="0">
              <a:spAutoFit/>
            </a:bodyPr>
            <a:lstStyle/>
            <a:p>
              <a:pPr algn="ctr"/>
              <a:r>
                <a:rPr lang="zh-CN" altLang="en-US" sz="2400" b="1" dirty="0" smtClean="0">
                  <a:solidFill>
                    <a:schemeClr val="bg1"/>
                  </a:solidFill>
                </a:rPr>
                <a:t>通俗的说法</a:t>
              </a:r>
              <a:endParaRPr lang="zh-CN" altLang="en-US" sz="2400" b="1" dirty="0">
                <a:solidFill>
                  <a:schemeClr val="bg1"/>
                </a:solidFill>
              </a:endParaRPr>
            </a:p>
          </p:txBody>
        </p:sp>
        <p:sp>
          <p:nvSpPr>
            <p:cNvPr id="29" name="矩形 28"/>
            <p:cNvSpPr/>
            <p:nvPr/>
          </p:nvSpPr>
          <p:spPr>
            <a:xfrm>
              <a:off x="4571997" y="2899459"/>
              <a:ext cx="5595583" cy="581057"/>
            </a:xfrm>
            <a:prstGeom prst="rect">
              <a:avLst/>
            </a:prstGeom>
          </p:spPr>
          <p:txBody>
            <a:bodyPr wrap="square">
              <a:spAutoFit/>
            </a:bodyPr>
            <a:lstStyle/>
            <a:p>
              <a:pPr>
                <a:lnSpc>
                  <a:spcPct val="150000"/>
                </a:lnSpc>
              </a:pPr>
              <a:r>
                <a:rPr lang="zh-CN" altLang="en-US" sz="2400" dirty="0" smtClean="0">
                  <a:solidFill>
                    <a:schemeClr val="bg1"/>
                  </a:solidFill>
                </a:rPr>
                <a:t>和目标用户同吃同住同劳动</a:t>
              </a:r>
              <a:endParaRPr lang="zh-CN" altLang="en-US" sz="2400" dirty="0">
                <a:solidFill>
                  <a:schemeClr val="bg1"/>
                </a:solidFill>
              </a:endParaRPr>
            </a:p>
          </p:txBody>
        </p:sp>
      </p:grpSp>
      <p:grpSp>
        <p:nvGrpSpPr>
          <p:cNvPr id="33" name="组合 32"/>
          <p:cNvGrpSpPr/>
          <p:nvPr/>
        </p:nvGrpSpPr>
        <p:grpSpPr>
          <a:xfrm>
            <a:off x="3001228" y="2970185"/>
            <a:ext cx="7971572" cy="2811877"/>
            <a:chOff x="3629024" y="4137627"/>
            <a:chExt cx="7971572" cy="2811877"/>
          </a:xfrm>
        </p:grpSpPr>
        <p:sp>
          <p:nvSpPr>
            <p:cNvPr id="30" name="文本框 29"/>
            <p:cNvSpPr txBox="1"/>
            <p:nvPr/>
          </p:nvSpPr>
          <p:spPr>
            <a:xfrm>
              <a:off x="4851770" y="4137627"/>
              <a:ext cx="1787814" cy="461665"/>
            </a:xfrm>
            <a:prstGeom prst="rect">
              <a:avLst/>
            </a:prstGeom>
            <a:solidFill>
              <a:schemeClr val="accent2"/>
            </a:solidFill>
          </p:spPr>
          <p:txBody>
            <a:bodyPr wrap="square" rtlCol="0">
              <a:spAutoFit/>
            </a:bodyPr>
            <a:lstStyle/>
            <a:p>
              <a:pPr algn="ctr"/>
              <a:r>
                <a:rPr lang="zh-CN" altLang="en-US" sz="2400" b="1" dirty="0" smtClean="0">
                  <a:solidFill>
                    <a:schemeClr val="bg1"/>
                  </a:solidFill>
                </a:rPr>
                <a:t>例子</a:t>
              </a:r>
              <a:endParaRPr lang="zh-CN" altLang="en-US" sz="2400" b="1" dirty="0">
                <a:solidFill>
                  <a:schemeClr val="bg1"/>
                </a:solidFill>
              </a:endParaRPr>
            </a:p>
          </p:txBody>
        </p:sp>
        <p:sp>
          <p:nvSpPr>
            <p:cNvPr id="31" name="矩形 30"/>
            <p:cNvSpPr/>
            <p:nvPr/>
          </p:nvSpPr>
          <p:spPr>
            <a:xfrm>
              <a:off x="3629024" y="4706454"/>
              <a:ext cx="7971572" cy="2243050"/>
            </a:xfrm>
            <a:prstGeom prst="rect">
              <a:avLst/>
            </a:prstGeom>
          </p:spPr>
          <p:txBody>
            <a:bodyPr wrap="square">
              <a:spAutoFit/>
            </a:bodyPr>
            <a:lstStyle/>
            <a:p>
              <a:pPr>
                <a:lnSpc>
                  <a:spcPct val="150000"/>
                </a:lnSpc>
              </a:pPr>
              <a:r>
                <a:rPr lang="en-US" altLang="zh-CN" sz="2400" dirty="0" smtClean="0">
                  <a:solidFill>
                    <a:schemeClr val="bg1"/>
                  </a:solidFill>
                </a:rPr>
                <a:t>      《</a:t>
              </a:r>
              <a:r>
                <a:rPr lang="zh-CN" altLang="en-US" sz="2400" dirty="0" smtClean="0">
                  <a:solidFill>
                    <a:schemeClr val="bg1"/>
                  </a:solidFill>
                </a:rPr>
                <a:t>社交网络</a:t>
              </a:r>
              <a:r>
                <a:rPr lang="en-US" altLang="zh-CN" sz="2400" dirty="0" smtClean="0">
                  <a:solidFill>
                    <a:schemeClr val="bg1"/>
                  </a:solidFill>
                </a:rPr>
                <a:t>》</a:t>
              </a:r>
              <a:r>
                <a:rPr lang="zh-CN" altLang="en-US" sz="2400" dirty="0" smtClean="0">
                  <a:solidFill>
                    <a:schemeClr val="bg1"/>
                  </a:solidFill>
                </a:rPr>
                <a:t>这部电影中，马克的一个同学问他，你知道某某女生是不是有男朋友？马克沉思一会，不理会这个同学 ，径直跑回宿舍，在</a:t>
              </a:r>
              <a:r>
                <a:rPr lang="en-US" altLang="zh-CN" sz="2400" dirty="0" smtClean="0">
                  <a:solidFill>
                    <a:schemeClr val="bg1"/>
                  </a:solidFill>
                </a:rPr>
                <a:t>“thefacebook.com”</a:t>
              </a:r>
              <a:r>
                <a:rPr lang="zh-CN" altLang="en-US" sz="2400" dirty="0" smtClean="0">
                  <a:solidFill>
                    <a:schemeClr val="bg1"/>
                  </a:solidFill>
                </a:rPr>
                <a:t>这个网站上实现</a:t>
              </a:r>
              <a:r>
                <a:rPr lang="en-US" altLang="zh-CN" sz="2400" dirty="0" smtClean="0">
                  <a:solidFill>
                    <a:schemeClr val="bg1"/>
                  </a:solidFill>
                </a:rPr>
                <a:t>“</a:t>
              </a:r>
              <a:r>
                <a:rPr lang="zh-CN" altLang="en-US" sz="2400" dirty="0" smtClean="0">
                  <a:solidFill>
                    <a:schemeClr val="bg1"/>
                  </a:solidFill>
                </a:rPr>
                <a:t>你有朋友了么</a:t>
              </a:r>
              <a:r>
                <a:rPr lang="en-US" altLang="zh-CN" sz="2400" dirty="0" smtClean="0">
                  <a:solidFill>
                    <a:schemeClr val="bg1"/>
                  </a:solidFill>
                </a:rPr>
                <a:t>”</a:t>
              </a:r>
              <a:r>
                <a:rPr lang="zh-CN" altLang="en-US" sz="2400" dirty="0" smtClean="0">
                  <a:solidFill>
                    <a:schemeClr val="bg1"/>
                  </a:solidFill>
                </a:rPr>
                <a:t>这个功能</a:t>
              </a:r>
              <a:r>
                <a:rPr lang="zh-CN" altLang="en-US" sz="2000" dirty="0" smtClean="0">
                  <a:solidFill>
                    <a:schemeClr val="bg1"/>
                  </a:solidFill>
                </a:rPr>
                <a:t>。</a:t>
              </a:r>
              <a:endParaRPr lang="zh-CN" altLang="en-US" sz="2000" dirty="0">
                <a:solidFill>
                  <a:schemeClr val="bg1"/>
                </a:solidFill>
              </a:endParaRPr>
            </a:p>
          </p:txBody>
        </p:sp>
      </p:grpSp>
      <p:sp>
        <p:nvSpPr>
          <p:cNvPr id="18" name="TextBox 17"/>
          <p:cNvSpPr txBox="1"/>
          <p:nvPr/>
        </p:nvSpPr>
        <p:spPr>
          <a:xfrm>
            <a:off x="177421" y="313899"/>
            <a:ext cx="423080" cy="461665"/>
          </a:xfrm>
          <a:prstGeom prst="rect">
            <a:avLst/>
          </a:prstGeom>
          <a:noFill/>
        </p:spPr>
        <p:txBody>
          <a:bodyPr wrap="square" rtlCol="0">
            <a:spAutoFit/>
          </a:bodyPr>
          <a:lstStyle/>
          <a:p>
            <a:r>
              <a:rPr lang="en-US" altLang="zh-CN" sz="2400" b="1" dirty="0" smtClean="0">
                <a:solidFill>
                  <a:schemeClr val="bg1"/>
                </a:solidFill>
              </a:rPr>
              <a:t>6</a:t>
            </a:r>
            <a:endParaRPr lang="zh-CN" altLang="en-US" sz="2400" b="1" dirty="0">
              <a:solidFill>
                <a:schemeClr val="bg1"/>
              </a:solidFill>
            </a:endParaRPr>
          </a:p>
        </p:txBody>
      </p:sp>
    </p:spTree>
    <p:extLst>
      <p:ext uri="{BB962C8B-B14F-4D97-AF65-F5344CB8AC3E}">
        <p14:creationId xmlns="" xmlns:p14="http://schemas.microsoft.com/office/powerpoint/2010/main" val="18156130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5" name="组合 1"/>
          <p:cNvGrpSpPr/>
          <p:nvPr/>
        </p:nvGrpSpPr>
        <p:grpSpPr>
          <a:xfrm>
            <a:off x="0" y="2036"/>
            <a:ext cx="4143040" cy="1171070"/>
            <a:chOff x="0" y="2036"/>
            <a:chExt cx="4143040" cy="1171070"/>
          </a:xfrm>
        </p:grpSpPr>
        <p:sp>
          <p:nvSpPr>
            <p:cNvPr id="3" name="矩形 2"/>
            <p:cNvSpPr/>
            <p:nvPr/>
          </p:nvSpPr>
          <p:spPr>
            <a:xfrm>
              <a:off x="878680" y="268190"/>
              <a:ext cx="3264360" cy="523220"/>
            </a:xfrm>
            <a:prstGeom prst="rect">
              <a:avLst/>
            </a:prstGeom>
          </p:spPr>
          <p:txBody>
            <a:bodyPr wrap="square">
              <a:spAutoFit/>
            </a:bodyPr>
            <a:lstStyle/>
            <a:p>
              <a:r>
                <a:rPr lang="zh-CN" altLang="en-US" sz="2800" dirty="0" smtClean="0">
                  <a:solidFill>
                    <a:schemeClr val="bg1"/>
                  </a:solidFill>
                </a:rPr>
                <a:t>眼动跟踪研究</a:t>
              </a:r>
              <a:endParaRPr lang="en-US" altLang="zh-CN" sz="2800" dirty="0">
                <a:solidFill>
                  <a:schemeClr val="bg1"/>
                </a:solidFill>
              </a:endParaRPr>
            </a:p>
          </p:txBody>
        </p:sp>
        <p:sp>
          <p:nvSpPr>
            <p:cNvPr id="4" name="矩形 3"/>
            <p:cNvSpPr/>
            <p:nvPr/>
          </p:nvSpPr>
          <p:spPr>
            <a:xfrm>
              <a:off x="0" y="2036"/>
              <a:ext cx="754743" cy="1171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smtClean="0"/>
                <a:t>7</a:t>
              </a:r>
              <a:endParaRPr lang="zh-CN" altLang="en-US" sz="2800" dirty="0"/>
            </a:p>
          </p:txBody>
        </p:sp>
      </p:grpSp>
      <p:sp>
        <p:nvSpPr>
          <p:cNvPr id="21" name="矩形 20"/>
          <p:cNvSpPr/>
          <p:nvPr/>
        </p:nvSpPr>
        <p:spPr>
          <a:xfrm>
            <a:off x="1556779" y="1327981"/>
            <a:ext cx="4025155" cy="3970318"/>
          </a:xfrm>
          <a:prstGeom prst="rect">
            <a:avLst/>
          </a:prstGeom>
        </p:spPr>
        <p:txBody>
          <a:bodyPr wrap="square">
            <a:spAutoFit/>
          </a:bodyPr>
          <a:lstStyle/>
          <a:p>
            <a:pPr defTabSz="913755" fontAlgn="base">
              <a:lnSpc>
                <a:spcPct val="150000"/>
              </a:lnSpc>
              <a:spcBef>
                <a:spcPct val="0"/>
              </a:spcBef>
              <a:spcAft>
                <a:spcPct val="0"/>
              </a:spcAft>
            </a:pPr>
            <a:r>
              <a:rPr lang="zh-CN" altLang="en-US" sz="2400" dirty="0" smtClean="0">
                <a:solidFill>
                  <a:schemeClr val="bg1"/>
                </a:solidFill>
              </a:rPr>
              <a:t>        大部分软件都向用户展示了很多信息，也有很多交互，怎样才能让用户容易找到设计人员想让他们看到的信息，找到自己想要的功能。用户浏览网页上的内容通常是什么规律？</a:t>
            </a:r>
            <a:endParaRPr lang="en-US" altLang="zh-CN" sz="2400" dirty="0">
              <a:solidFill>
                <a:schemeClr val="bg1"/>
              </a:solidFill>
            </a:endParaRPr>
          </a:p>
        </p:txBody>
      </p:sp>
      <p:pic>
        <p:nvPicPr>
          <p:cNvPr id="1028" name="Picture 4" descr="http://img.ui.cn/data/file/2/4/9/195942.jpg?imageView2/2/w/900/q/90"/>
          <p:cNvPicPr>
            <a:picLocks noChangeAspect="1" noChangeArrowheads="1"/>
          </p:cNvPicPr>
          <p:nvPr/>
        </p:nvPicPr>
        <p:blipFill>
          <a:blip r:embed="rId2"/>
          <a:srcRect/>
          <a:stretch>
            <a:fillRect/>
          </a:stretch>
        </p:blipFill>
        <p:spPr bwMode="auto">
          <a:xfrm>
            <a:off x="6305264" y="566258"/>
            <a:ext cx="5034301" cy="6018787"/>
          </a:xfrm>
          <a:prstGeom prst="rect">
            <a:avLst/>
          </a:prstGeom>
          <a:noFill/>
        </p:spPr>
      </p:pic>
    </p:spTree>
    <p:extLst>
      <p:ext uri="{BB962C8B-B14F-4D97-AF65-F5344CB8AC3E}">
        <p14:creationId xmlns="" xmlns:p14="http://schemas.microsoft.com/office/powerpoint/2010/main" val="33096820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组合 1"/>
          <p:cNvGrpSpPr/>
          <p:nvPr/>
        </p:nvGrpSpPr>
        <p:grpSpPr>
          <a:xfrm>
            <a:off x="0" y="2036"/>
            <a:ext cx="4143040" cy="1171070"/>
            <a:chOff x="0" y="2036"/>
            <a:chExt cx="4143040" cy="1171070"/>
          </a:xfrm>
        </p:grpSpPr>
        <p:sp>
          <p:nvSpPr>
            <p:cNvPr id="3" name="矩形 2"/>
            <p:cNvSpPr/>
            <p:nvPr/>
          </p:nvSpPr>
          <p:spPr>
            <a:xfrm>
              <a:off x="878680" y="268190"/>
              <a:ext cx="3264360" cy="523220"/>
            </a:xfrm>
            <a:prstGeom prst="rect">
              <a:avLst/>
            </a:prstGeom>
          </p:spPr>
          <p:txBody>
            <a:bodyPr wrap="square">
              <a:spAutoFit/>
            </a:bodyPr>
            <a:lstStyle/>
            <a:p>
              <a:r>
                <a:rPr lang="en-US" altLang="zh-CN" sz="2800" dirty="0" smtClean="0"/>
                <a:t>F</a:t>
              </a:r>
              <a:r>
                <a:rPr lang="zh-CN" altLang="en-US" sz="2800" dirty="0" smtClean="0"/>
                <a:t>模式</a:t>
              </a:r>
              <a:endParaRPr lang="en-US" altLang="zh-CN" sz="2800" dirty="0"/>
            </a:p>
          </p:txBody>
        </p:sp>
        <p:sp>
          <p:nvSpPr>
            <p:cNvPr id="4" name="矩形 3"/>
            <p:cNvSpPr/>
            <p:nvPr/>
          </p:nvSpPr>
          <p:spPr>
            <a:xfrm>
              <a:off x="0" y="2036"/>
              <a:ext cx="754743" cy="1171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smtClean="0"/>
                <a:t>7</a:t>
              </a:r>
              <a:endParaRPr lang="zh-CN" altLang="en-US" sz="2800" dirty="0"/>
            </a:p>
          </p:txBody>
        </p:sp>
      </p:grpSp>
      <p:sp>
        <p:nvSpPr>
          <p:cNvPr id="21" name="矩形 20"/>
          <p:cNvSpPr/>
          <p:nvPr/>
        </p:nvSpPr>
        <p:spPr>
          <a:xfrm>
            <a:off x="1502186" y="1191505"/>
            <a:ext cx="9429671" cy="830997"/>
          </a:xfrm>
          <a:prstGeom prst="rect">
            <a:avLst/>
          </a:prstGeom>
        </p:spPr>
        <p:txBody>
          <a:bodyPr wrap="square">
            <a:spAutoFit/>
          </a:bodyPr>
          <a:lstStyle/>
          <a:p>
            <a:r>
              <a:rPr lang="zh-CN" altLang="en-US" sz="2400" dirty="0" smtClean="0"/>
              <a:t>      </a:t>
            </a:r>
            <a:r>
              <a:rPr lang="zh-CN" altLang="en-US" sz="2400" dirty="0" smtClean="0">
                <a:solidFill>
                  <a:schemeClr val="bg1"/>
                </a:solidFill>
              </a:rPr>
              <a:t>用户先浏览通栏标题，然后目光沿着左侧下行，在平行浏览下面的子标题。</a:t>
            </a:r>
            <a:endParaRPr lang="zh-CN" altLang="en-US" sz="2400" dirty="0" smtClean="0">
              <a:solidFill>
                <a:schemeClr val="bg1"/>
              </a:solidFill>
            </a:endParaRPr>
          </a:p>
        </p:txBody>
      </p:sp>
      <p:pic>
        <p:nvPicPr>
          <p:cNvPr id="1026" name="Picture 2" descr="http://img.ui.cn/data/file/0/4/9/195940.jpg?imageView2/2/q/90"/>
          <p:cNvPicPr>
            <a:picLocks noChangeAspect="1" noChangeArrowheads="1"/>
          </p:cNvPicPr>
          <p:nvPr/>
        </p:nvPicPr>
        <p:blipFill>
          <a:blip r:embed="rId2"/>
          <a:srcRect/>
          <a:stretch>
            <a:fillRect/>
          </a:stretch>
        </p:blipFill>
        <p:spPr bwMode="auto">
          <a:xfrm>
            <a:off x="1834249" y="2674961"/>
            <a:ext cx="7477125" cy="3467100"/>
          </a:xfrm>
          <a:prstGeom prst="rect">
            <a:avLst/>
          </a:prstGeom>
          <a:noFill/>
        </p:spPr>
      </p:pic>
    </p:spTree>
    <p:extLst>
      <p:ext uri="{BB962C8B-B14F-4D97-AF65-F5344CB8AC3E}">
        <p14:creationId xmlns="" xmlns:p14="http://schemas.microsoft.com/office/powerpoint/2010/main" val="33096820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组合 1"/>
          <p:cNvGrpSpPr/>
          <p:nvPr/>
        </p:nvGrpSpPr>
        <p:grpSpPr>
          <a:xfrm>
            <a:off x="0" y="2036"/>
            <a:ext cx="4143040" cy="1171070"/>
            <a:chOff x="0" y="2036"/>
            <a:chExt cx="4143040" cy="1171070"/>
          </a:xfrm>
        </p:grpSpPr>
        <p:sp>
          <p:nvSpPr>
            <p:cNvPr id="3" name="矩形 2"/>
            <p:cNvSpPr/>
            <p:nvPr/>
          </p:nvSpPr>
          <p:spPr>
            <a:xfrm>
              <a:off x="878680" y="268190"/>
              <a:ext cx="3264360" cy="523220"/>
            </a:xfrm>
            <a:prstGeom prst="rect">
              <a:avLst/>
            </a:prstGeom>
          </p:spPr>
          <p:txBody>
            <a:bodyPr wrap="square">
              <a:spAutoFit/>
            </a:bodyPr>
            <a:lstStyle/>
            <a:p>
              <a:r>
                <a:rPr lang="zh-CN" altLang="en-US" sz="2800" dirty="0" smtClean="0">
                  <a:solidFill>
                    <a:schemeClr val="bg1"/>
                  </a:solidFill>
                </a:rPr>
                <a:t>眼动跟踪研究</a:t>
              </a:r>
              <a:endParaRPr lang="en-US" altLang="zh-CN" sz="2800" dirty="0">
                <a:solidFill>
                  <a:schemeClr val="bg1"/>
                </a:solidFill>
              </a:endParaRPr>
            </a:p>
          </p:txBody>
        </p:sp>
        <p:sp>
          <p:nvSpPr>
            <p:cNvPr id="4" name="矩形 3"/>
            <p:cNvSpPr/>
            <p:nvPr/>
          </p:nvSpPr>
          <p:spPr>
            <a:xfrm>
              <a:off x="0" y="2036"/>
              <a:ext cx="754743" cy="1171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smtClean="0"/>
                <a:t>7</a:t>
              </a:r>
              <a:endParaRPr lang="zh-CN" altLang="en-US" sz="2800" dirty="0"/>
            </a:p>
          </p:txBody>
        </p:sp>
      </p:grpSp>
      <p:sp>
        <p:nvSpPr>
          <p:cNvPr id="21" name="矩形 20"/>
          <p:cNvSpPr/>
          <p:nvPr/>
        </p:nvSpPr>
        <p:spPr>
          <a:xfrm>
            <a:off x="1502186" y="1396221"/>
            <a:ext cx="9429671" cy="3785652"/>
          </a:xfrm>
          <a:prstGeom prst="rect">
            <a:avLst/>
          </a:prstGeom>
        </p:spPr>
        <p:txBody>
          <a:bodyPr wrap="square">
            <a:spAutoFit/>
          </a:bodyPr>
          <a:lstStyle/>
          <a:p>
            <a:pPr>
              <a:lnSpc>
                <a:spcPct val="150000"/>
              </a:lnSpc>
            </a:pPr>
            <a:r>
              <a:rPr lang="en-US" altLang="zh-CN" sz="2400" dirty="0" smtClean="0">
                <a:solidFill>
                  <a:schemeClr val="bg1"/>
                </a:solidFill>
              </a:rPr>
              <a:t>       The </a:t>
            </a:r>
            <a:r>
              <a:rPr lang="en-US" altLang="zh-CN" sz="2400" dirty="0" smtClean="0">
                <a:solidFill>
                  <a:schemeClr val="bg1"/>
                </a:solidFill>
              </a:rPr>
              <a:t>Nielsen Norman</a:t>
            </a:r>
            <a:r>
              <a:rPr lang="zh-CN" altLang="en-US" sz="2400" dirty="0" smtClean="0">
                <a:solidFill>
                  <a:schemeClr val="bg1"/>
                </a:solidFill>
              </a:rPr>
              <a:t>机构曾对</a:t>
            </a:r>
            <a:r>
              <a:rPr lang="en-US" altLang="zh-CN" sz="2400" dirty="0" smtClean="0">
                <a:solidFill>
                  <a:schemeClr val="bg1"/>
                </a:solidFill>
              </a:rPr>
              <a:t>232</a:t>
            </a:r>
            <a:r>
              <a:rPr lang="zh-CN" altLang="en-US" sz="2400" dirty="0" smtClean="0">
                <a:solidFill>
                  <a:schemeClr val="bg1"/>
                </a:solidFill>
              </a:rPr>
              <a:t>名用户对上千个网站的浏览习惯进行观察，总结出</a:t>
            </a:r>
            <a:r>
              <a:rPr lang="en-US" altLang="zh-CN" sz="2400" dirty="0" smtClean="0">
                <a:solidFill>
                  <a:schemeClr val="bg1"/>
                </a:solidFill>
              </a:rPr>
              <a:t>F</a:t>
            </a:r>
            <a:r>
              <a:rPr lang="zh-CN" altLang="en-US" sz="2400" dirty="0" smtClean="0">
                <a:solidFill>
                  <a:schemeClr val="bg1"/>
                </a:solidFill>
              </a:rPr>
              <a:t>模式的特点</a:t>
            </a:r>
            <a:r>
              <a:rPr lang="zh-CN" altLang="en-US" sz="2400" dirty="0" smtClean="0">
                <a:solidFill>
                  <a:schemeClr val="bg1"/>
                </a:solidFill>
              </a:rPr>
              <a:t>：</a:t>
            </a:r>
            <a:endParaRPr lang="en-US" altLang="zh-CN" sz="2400" dirty="0" smtClean="0">
              <a:solidFill>
                <a:schemeClr val="bg1"/>
              </a:solidFill>
            </a:endParaRPr>
          </a:p>
          <a:p>
            <a:pPr>
              <a:lnSpc>
                <a:spcPct val="150000"/>
              </a:lnSpc>
            </a:pPr>
            <a:endParaRPr lang="zh-CN" altLang="en-US" sz="2400" dirty="0" smtClean="0">
              <a:solidFill>
                <a:schemeClr val="bg1"/>
              </a:solidFill>
            </a:endParaRPr>
          </a:p>
          <a:p>
            <a:pPr>
              <a:lnSpc>
                <a:spcPct val="150000"/>
              </a:lnSpc>
            </a:pPr>
            <a:r>
              <a:rPr lang="zh-CN" altLang="en-US" sz="2400" dirty="0" smtClean="0">
                <a:solidFill>
                  <a:schemeClr val="bg1"/>
                </a:solidFill>
              </a:rPr>
              <a:t>        用户</a:t>
            </a:r>
            <a:r>
              <a:rPr lang="zh-CN" altLang="en-US" sz="2400" dirty="0" smtClean="0">
                <a:solidFill>
                  <a:schemeClr val="bg1"/>
                </a:solidFill>
              </a:rPr>
              <a:t>极少逐字阅读文字。</a:t>
            </a:r>
          </a:p>
          <a:p>
            <a:pPr>
              <a:lnSpc>
                <a:spcPct val="150000"/>
              </a:lnSpc>
            </a:pPr>
            <a:r>
              <a:rPr lang="zh-CN" altLang="en-US" sz="2400" dirty="0" smtClean="0">
                <a:solidFill>
                  <a:schemeClr val="bg1"/>
                </a:solidFill>
              </a:rPr>
              <a:t>        段落</a:t>
            </a:r>
            <a:r>
              <a:rPr lang="zh-CN" altLang="en-US" sz="2400" dirty="0" smtClean="0">
                <a:solidFill>
                  <a:schemeClr val="bg1"/>
                </a:solidFill>
              </a:rPr>
              <a:t>的开始两个字最为重要，这将决定内容是否能留住用户。</a:t>
            </a:r>
          </a:p>
          <a:p>
            <a:pPr>
              <a:lnSpc>
                <a:spcPct val="150000"/>
              </a:lnSpc>
            </a:pPr>
            <a:r>
              <a:rPr lang="zh-CN" altLang="en-US" sz="2400" dirty="0" smtClean="0">
                <a:solidFill>
                  <a:schemeClr val="bg1"/>
                </a:solidFill>
              </a:rPr>
              <a:t>        初始</a:t>
            </a:r>
            <a:r>
              <a:rPr lang="zh-CN" altLang="en-US" sz="2400" dirty="0" smtClean="0">
                <a:solidFill>
                  <a:schemeClr val="bg1"/>
                </a:solidFill>
              </a:rPr>
              <a:t>段落，副标题和要点都要保持醒目。</a:t>
            </a:r>
          </a:p>
          <a:p>
            <a:pPr defTabSz="913755" fontAlgn="base">
              <a:spcBef>
                <a:spcPct val="0"/>
              </a:spcBef>
              <a:spcAft>
                <a:spcPct val="0"/>
              </a:spcAft>
            </a:pPr>
            <a:endParaRPr lang="en-US" altLang="zh-CN" sz="2400" b="1" dirty="0">
              <a:solidFill>
                <a:schemeClr val="bg1"/>
              </a:solidFill>
            </a:endParaRPr>
          </a:p>
        </p:txBody>
      </p:sp>
      <p:sp>
        <p:nvSpPr>
          <p:cNvPr id="7" name="Freeform 125"/>
          <p:cNvSpPr>
            <a:spLocks noEditPoints="1"/>
          </p:cNvSpPr>
          <p:nvPr/>
        </p:nvSpPr>
        <p:spPr bwMode="auto">
          <a:xfrm rot="5400000">
            <a:off x="1771781" y="4374506"/>
            <a:ext cx="322263" cy="293828"/>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125"/>
          <p:cNvSpPr>
            <a:spLocks noEditPoints="1"/>
          </p:cNvSpPr>
          <p:nvPr/>
        </p:nvSpPr>
        <p:spPr bwMode="auto">
          <a:xfrm rot="5400000">
            <a:off x="1760408" y="3284960"/>
            <a:ext cx="322263" cy="293828"/>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25"/>
          <p:cNvSpPr>
            <a:spLocks noEditPoints="1"/>
          </p:cNvSpPr>
          <p:nvPr/>
        </p:nvSpPr>
        <p:spPr bwMode="auto">
          <a:xfrm rot="5400000">
            <a:off x="1746760" y="3803574"/>
            <a:ext cx="322263" cy="293828"/>
          </a:xfrm>
          <a:custGeom>
            <a:avLst/>
            <a:gdLst>
              <a:gd name="T0" fmla="*/ 9 w 115"/>
              <a:gd name="T1" fmla="*/ 89 h 105"/>
              <a:gd name="T2" fmla="*/ 105 w 115"/>
              <a:gd name="T3" fmla="*/ 89 h 105"/>
              <a:gd name="T4" fmla="*/ 112 w 115"/>
              <a:gd name="T5" fmla="*/ 79 h 105"/>
              <a:gd name="T6" fmla="*/ 63 w 115"/>
              <a:gd name="T7" fmla="*/ 3 h 105"/>
              <a:gd name="T8" fmla="*/ 51 w 115"/>
              <a:gd name="T9" fmla="*/ 3 h 105"/>
              <a:gd name="T10" fmla="*/ 2 w 115"/>
              <a:gd name="T11" fmla="*/ 79 h 105"/>
              <a:gd name="T12" fmla="*/ 9 w 115"/>
              <a:gd name="T13" fmla="*/ 89 h 105"/>
              <a:gd name="T14" fmla="*/ 57 w 115"/>
              <a:gd name="T15" fmla="*/ 12 h 105"/>
              <a:gd name="T16" fmla="*/ 102 w 115"/>
              <a:gd name="T17" fmla="*/ 81 h 105"/>
              <a:gd name="T18" fmla="*/ 12 w 115"/>
              <a:gd name="T19" fmla="*/ 81 h 105"/>
              <a:gd name="T20" fmla="*/ 57 w 115"/>
              <a:gd name="T21" fmla="*/ 12 h 105"/>
              <a:gd name="T22" fmla="*/ 109 w 115"/>
              <a:gd name="T23" fmla="*/ 97 h 105"/>
              <a:gd name="T24" fmla="*/ 5 w 115"/>
              <a:gd name="T25" fmla="*/ 97 h 105"/>
              <a:gd name="T26" fmla="*/ 1 w 115"/>
              <a:gd name="T27" fmla="*/ 101 h 105"/>
              <a:gd name="T28" fmla="*/ 5 w 115"/>
              <a:gd name="T29" fmla="*/ 105 h 105"/>
              <a:gd name="T30" fmla="*/ 109 w 115"/>
              <a:gd name="T31" fmla="*/ 105 h 105"/>
              <a:gd name="T32" fmla="*/ 113 w 115"/>
              <a:gd name="T33" fmla="*/ 101 h 105"/>
              <a:gd name="T34" fmla="*/ 109 w 115"/>
              <a:gd name="T3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5" h="105">
                <a:moveTo>
                  <a:pt x="9" y="89"/>
                </a:moveTo>
                <a:cubicBezTo>
                  <a:pt x="105" y="89"/>
                  <a:pt x="105" y="89"/>
                  <a:pt x="105" y="89"/>
                </a:cubicBezTo>
                <a:cubicBezTo>
                  <a:pt x="115" y="89"/>
                  <a:pt x="114" y="83"/>
                  <a:pt x="112" y="79"/>
                </a:cubicBezTo>
                <a:cubicBezTo>
                  <a:pt x="63" y="3"/>
                  <a:pt x="63" y="3"/>
                  <a:pt x="63" y="3"/>
                </a:cubicBezTo>
                <a:cubicBezTo>
                  <a:pt x="61" y="0"/>
                  <a:pt x="54" y="0"/>
                  <a:pt x="51" y="3"/>
                </a:cubicBezTo>
                <a:cubicBezTo>
                  <a:pt x="2" y="79"/>
                  <a:pt x="2" y="79"/>
                  <a:pt x="2" y="79"/>
                </a:cubicBezTo>
                <a:cubicBezTo>
                  <a:pt x="0" y="84"/>
                  <a:pt x="0" y="89"/>
                  <a:pt x="9" y="89"/>
                </a:cubicBezTo>
                <a:close/>
                <a:moveTo>
                  <a:pt x="57" y="12"/>
                </a:moveTo>
                <a:cubicBezTo>
                  <a:pt x="102" y="81"/>
                  <a:pt x="102" y="81"/>
                  <a:pt x="102" y="81"/>
                </a:cubicBezTo>
                <a:cubicBezTo>
                  <a:pt x="100" y="81"/>
                  <a:pt x="19" y="81"/>
                  <a:pt x="12" y="81"/>
                </a:cubicBezTo>
                <a:lnTo>
                  <a:pt x="57" y="12"/>
                </a:lnTo>
                <a:close/>
                <a:moveTo>
                  <a:pt x="109" y="97"/>
                </a:moveTo>
                <a:cubicBezTo>
                  <a:pt x="5" y="97"/>
                  <a:pt x="5" y="97"/>
                  <a:pt x="5" y="97"/>
                </a:cubicBezTo>
                <a:cubicBezTo>
                  <a:pt x="3" y="97"/>
                  <a:pt x="1" y="99"/>
                  <a:pt x="1" y="101"/>
                </a:cubicBezTo>
                <a:cubicBezTo>
                  <a:pt x="1" y="103"/>
                  <a:pt x="3" y="105"/>
                  <a:pt x="5" y="105"/>
                </a:cubicBezTo>
                <a:cubicBezTo>
                  <a:pt x="109" y="105"/>
                  <a:pt x="109" y="105"/>
                  <a:pt x="109" y="105"/>
                </a:cubicBezTo>
                <a:cubicBezTo>
                  <a:pt x="111" y="105"/>
                  <a:pt x="113" y="103"/>
                  <a:pt x="113" y="101"/>
                </a:cubicBezTo>
                <a:cubicBezTo>
                  <a:pt x="113" y="99"/>
                  <a:pt x="111" y="97"/>
                  <a:pt x="109" y="9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 xmlns:p14="http://schemas.microsoft.com/office/powerpoint/2010/main" val="33096820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print">
            <a:extLst>
              <a:ext uri="{28A0092B-C50C-407E-A947-70E740481C1C}">
                <a14:useLocalDpi xmlns="" xmlns:a14="http://schemas.microsoft.com/office/drawing/2010/main" val="0"/>
              </a:ext>
            </a:extLst>
          </a:blip>
          <a:srcRect l="38147" r="14347"/>
          <a:stretch>
            <a:fillRect/>
          </a:stretch>
        </p:blipFill>
        <p:spPr>
          <a:xfrm>
            <a:off x="7286627" y="0"/>
            <a:ext cx="4905375" cy="6858000"/>
          </a:xfrm>
          <a:custGeom>
            <a:avLst/>
            <a:gdLst>
              <a:gd name="connsiteX0" fmla="*/ 0 w 4905375"/>
              <a:gd name="connsiteY0" fmla="*/ 0 h 6858000"/>
              <a:gd name="connsiteX1" fmla="*/ 4905375 w 4905375"/>
              <a:gd name="connsiteY1" fmla="*/ 0 h 6858000"/>
              <a:gd name="connsiteX2" fmla="*/ 4905375 w 4905375"/>
              <a:gd name="connsiteY2" fmla="*/ 6858000 h 6858000"/>
              <a:gd name="connsiteX3" fmla="*/ 0 w 49053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05375" h="6858000">
                <a:moveTo>
                  <a:pt x="0" y="0"/>
                </a:moveTo>
                <a:lnTo>
                  <a:pt x="4905375" y="0"/>
                </a:lnTo>
                <a:lnTo>
                  <a:pt x="4905375" y="6858000"/>
                </a:lnTo>
                <a:lnTo>
                  <a:pt x="0" y="6858000"/>
                </a:lnTo>
                <a:close/>
              </a:path>
            </a:pathLst>
          </a:custGeom>
        </p:spPr>
      </p:pic>
      <p:grpSp>
        <p:nvGrpSpPr>
          <p:cNvPr id="2" name="组合 1"/>
          <p:cNvGrpSpPr/>
          <p:nvPr/>
        </p:nvGrpSpPr>
        <p:grpSpPr>
          <a:xfrm>
            <a:off x="0" y="2036"/>
            <a:ext cx="4143040" cy="1171070"/>
            <a:chOff x="0" y="2036"/>
            <a:chExt cx="4143040" cy="1171070"/>
          </a:xfrm>
        </p:grpSpPr>
        <p:sp>
          <p:nvSpPr>
            <p:cNvPr id="3" name="矩形 2"/>
            <p:cNvSpPr/>
            <p:nvPr/>
          </p:nvSpPr>
          <p:spPr>
            <a:xfrm>
              <a:off x="878680" y="268190"/>
              <a:ext cx="3264360" cy="523220"/>
            </a:xfrm>
            <a:prstGeom prst="rect">
              <a:avLst/>
            </a:prstGeom>
          </p:spPr>
          <p:txBody>
            <a:bodyPr wrap="square">
              <a:spAutoFit/>
            </a:bodyPr>
            <a:lstStyle/>
            <a:p>
              <a:r>
                <a:rPr lang="zh-CN" altLang="en-US" sz="2800" dirty="0" smtClean="0">
                  <a:solidFill>
                    <a:schemeClr val="bg1"/>
                  </a:solidFill>
                </a:rPr>
                <a:t>快速原型模型</a:t>
              </a:r>
              <a:endParaRPr lang="en-US" altLang="zh-CN" sz="2800" dirty="0">
                <a:solidFill>
                  <a:schemeClr val="bg1"/>
                </a:solidFill>
              </a:endParaRPr>
            </a:p>
          </p:txBody>
        </p:sp>
        <p:sp>
          <p:nvSpPr>
            <p:cNvPr id="4" name="矩形 3"/>
            <p:cNvSpPr/>
            <p:nvPr/>
          </p:nvSpPr>
          <p:spPr>
            <a:xfrm>
              <a:off x="0" y="2036"/>
              <a:ext cx="754743" cy="1171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smtClean="0"/>
                <a:t>8</a:t>
              </a:r>
              <a:endParaRPr lang="zh-CN" altLang="en-US" sz="2400" b="1" dirty="0"/>
            </a:p>
          </p:txBody>
        </p:sp>
      </p:grpSp>
      <p:sp>
        <p:nvSpPr>
          <p:cNvPr id="15" name="矩形 14"/>
          <p:cNvSpPr/>
          <p:nvPr/>
        </p:nvSpPr>
        <p:spPr>
          <a:xfrm>
            <a:off x="7286625" y="0"/>
            <a:ext cx="4905375" cy="6858000"/>
          </a:xfrm>
          <a:prstGeom prst="rect">
            <a:avLst/>
          </a:prstGeom>
          <a:solidFill>
            <a:schemeClr val="accent2">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矩形 25"/>
          <p:cNvSpPr/>
          <p:nvPr/>
        </p:nvSpPr>
        <p:spPr>
          <a:xfrm>
            <a:off x="587847" y="1774110"/>
            <a:ext cx="6345216" cy="3416320"/>
          </a:xfrm>
          <a:prstGeom prst="rect">
            <a:avLst/>
          </a:prstGeom>
        </p:spPr>
        <p:txBody>
          <a:bodyPr wrap="square">
            <a:spAutoFit/>
          </a:bodyPr>
          <a:lstStyle/>
          <a:p>
            <a:pPr>
              <a:lnSpc>
                <a:spcPct val="150000"/>
              </a:lnSpc>
            </a:pPr>
            <a:r>
              <a:rPr lang="zh-CN" altLang="en-US" sz="2400" dirty="0" smtClean="0">
                <a:solidFill>
                  <a:schemeClr val="bg1"/>
                </a:solidFill>
              </a:rPr>
              <a:t>       快速建立软件原型是最准确、最有效、最强大的需求分析技术。快速原型就是快速建立起来的旨在演示目标系统主要功能的可运行的程序。构建原型的要点是，它应该实现用户看得见的功能</a:t>
            </a:r>
            <a:r>
              <a:rPr lang="en-US" altLang="zh-CN" sz="2400" dirty="0" smtClean="0">
                <a:solidFill>
                  <a:schemeClr val="bg1"/>
                </a:solidFill>
              </a:rPr>
              <a:t>(</a:t>
            </a:r>
            <a:r>
              <a:rPr lang="zh-CN" altLang="en-US" sz="2400" dirty="0" smtClean="0">
                <a:solidFill>
                  <a:schemeClr val="bg1"/>
                </a:solidFill>
              </a:rPr>
              <a:t>例如，屏幕显示或打印报表</a:t>
            </a:r>
            <a:r>
              <a:rPr lang="en-US" altLang="zh-CN" sz="2400" dirty="0" smtClean="0">
                <a:solidFill>
                  <a:schemeClr val="bg1"/>
                </a:solidFill>
              </a:rPr>
              <a:t>)</a:t>
            </a:r>
            <a:r>
              <a:rPr lang="zh-CN" altLang="en-US" sz="2400" dirty="0" smtClean="0">
                <a:solidFill>
                  <a:schemeClr val="bg1"/>
                </a:solidFill>
              </a:rPr>
              <a:t>，省略目标系统的“隐含”功能</a:t>
            </a:r>
            <a:r>
              <a:rPr lang="en-US" altLang="zh-CN" sz="2400" dirty="0" smtClean="0">
                <a:solidFill>
                  <a:schemeClr val="bg1"/>
                </a:solidFill>
              </a:rPr>
              <a:t>(</a:t>
            </a:r>
            <a:r>
              <a:rPr lang="zh-CN" altLang="en-US" sz="2400" dirty="0" smtClean="0">
                <a:solidFill>
                  <a:schemeClr val="bg1"/>
                </a:solidFill>
              </a:rPr>
              <a:t>例如，修改文件</a:t>
            </a:r>
            <a:r>
              <a:rPr lang="en-US" altLang="zh-CN" sz="2400" dirty="0" smtClean="0">
                <a:solidFill>
                  <a:schemeClr val="bg1"/>
                </a:solidFill>
              </a:rPr>
              <a:t>)</a:t>
            </a:r>
            <a:r>
              <a:rPr lang="zh-CN" altLang="en-US" sz="2400" dirty="0" smtClean="0">
                <a:solidFill>
                  <a:schemeClr val="bg1"/>
                </a:solidFill>
              </a:rPr>
              <a:t>。</a:t>
            </a:r>
            <a:endParaRPr lang="zh-CN" altLang="en-US" sz="2400" dirty="0">
              <a:solidFill>
                <a:schemeClr val="bg1"/>
              </a:solidFill>
            </a:endParaRPr>
          </a:p>
        </p:txBody>
      </p:sp>
    </p:spTree>
    <p:extLst>
      <p:ext uri="{BB962C8B-B14F-4D97-AF65-F5344CB8AC3E}">
        <p14:creationId xmlns="" xmlns:p14="http://schemas.microsoft.com/office/powerpoint/2010/main" val="36303329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print">
            <a:extLst>
              <a:ext uri="{28A0092B-C50C-407E-A947-70E740481C1C}">
                <a14:useLocalDpi xmlns="" xmlns:a14="http://schemas.microsoft.com/office/drawing/2010/main" val="0"/>
              </a:ext>
            </a:extLst>
          </a:blip>
          <a:srcRect l="38147" r="14347"/>
          <a:stretch>
            <a:fillRect/>
          </a:stretch>
        </p:blipFill>
        <p:spPr>
          <a:xfrm>
            <a:off x="7286627" y="0"/>
            <a:ext cx="4905375" cy="6858000"/>
          </a:xfrm>
          <a:custGeom>
            <a:avLst/>
            <a:gdLst>
              <a:gd name="connsiteX0" fmla="*/ 0 w 4905375"/>
              <a:gd name="connsiteY0" fmla="*/ 0 h 6858000"/>
              <a:gd name="connsiteX1" fmla="*/ 4905375 w 4905375"/>
              <a:gd name="connsiteY1" fmla="*/ 0 h 6858000"/>
              <a:gd name="connsiteX2" fmla="*/ 4905375 w 4905375"/>
              <a:gd name="connsiteY2" fmla="*/ 6858000 h 6858000"/>
              <a:gd name="connsiteX3" fmla="*/ 0 w 49053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05375" h="6858000">
                <a:moveTo>
                  <a:pt x="0" y="0"/>
                </a:moveTo>
                <a:lnTo>
                  <a:pt x="4905375" y="0"/>
                </a:lnTo>
                <a:lnTo>
                  <a:pt x="4905375" y="6858000"/>
                </a:lnTo>
                <a:lnTo>
                  <a:pt x="0" y="6858000"/>
                </a:lnTo>
                <a:close/>
              </a:path>
            </a:pathLst>
          </a:custGeom>
        </p:spPr>
      </p:pic>
      <p:grpSp>
        <p:nvGrpSpPr>
          <p:cNvPr id="2" name="组合 1"/>
          <p:cNvGrpSpPr/>
          <p:nvPr/>
        </p:nvGrpSpPr>
        <p:grpSpPr>
          <a:xfrm>
            <a:off x="0" y="2036"/>
            <a:ext cx="4143040" cy="1171070"/>
            <a:chOff x="0" y="2036"/>
            <a:chExt cx="4143040" cy="1171070"/>
          </a:xfrm>
        </p:grpSpPr>
        <p:sp>
          <p:nvSpPr>
            <p:cNvPr id="3" name="矩形 2"/>
            <p:cNvSpPr/>
            <p:nvPr/>
          </p:nvSpPr>
          <p:spPr>
            <a:xfrm>
              <a:off x="878680" y="268190"/>
              <a:ext cx="3264360" cy="523220"/>
            </a:xfrm>
            <a:prstGeom prst="rect">
              <a:avLst/>
            </a:prstGeom>
          </p:spPr>
          <p:txBody>
            <a:bodyPr wrap="square">
              <a:spAutoFit/>
            </a:bodyPr>
            <a:lstStyle/>
            <a:p>
              <a:r>
                <a:rPr lang="zh-CN" altLang="en-US" sz="2800" dirty="0" smtClean="0">
                  <a:solidFill>
                    <a:schemeClr val="bg1"/>
                  </a:solidFill>
                </a:rPr>
                <a:t>快速原型模型</a:t>
              </a:r>
              <a:endParaRPr lang="en-US" altLang="zh-CN" sz="2800" dirty="0">
                <a:solidFill>
                  <a:schemeClr val="bg1"/>
                </a:solidFill>
              </a:endParaRPr>
            </a:p>
          </p:txBody>
        </p:sp>
        <p:sp>
          <p:nvSpPr>
            <p:cNvPr id="4" name="矩形 3"/>
            <p:cNvSpPr/>
            <p:nvPr/>
          </p:nvSpPr>
          <p:spPr>
            <a:xfrm>
              <a:off x="0" y="2036"/>
              <a:ext cx="754743" cy="1171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smtClean="0"/>
                <a:t>8</a:t>
              </a:r>
              <a:endParaRPr lang="zh-CN" altLang="en-US" sz="2400" b="1" dirty="0"/>
            </a:p>
          </p:txBody>
        </p:sp>
      </p:grpSp>
      <p:sp>
        <p:nvSpPr>
          <p:cNvPr id="15" name="矩形 14"/>
          <p:cNvSpPr/>
          <p:nvPr/>
        </p:nvSpPr>
        <p:spPr>
          <a:xfrm>
            <a:off x="7286625" y="0"/>
            <a:ext cx="4905375" cy="6858000"/>
          </a:xfrm>
          <a:prstGeom prst="rect">
            <a:avLst/>
          </a:prstGeom>
          <a:solidFill>
            <a:schemeClr val="accent2">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矩形 25"/>
          <p:cNvSpPr/>
          <p:nvPr/>
        </p:nvSpPr>
        <p:spPr>
          <a:xfrm>
            <a:off x="587847" y="1774110"/>
            <a:ext cx="6345216" cy="3785652"/>
          </a:xfrm>
          <a:prstGeom prst="rect">
            <a:avLst/>
          </a:prstGeom>
        </p:spPr>
        <p:txBody>
          <a:bodyPr wrap="square">
            <a:spAutoFit/>
          </a:bodyPr>
          <a:lstStyle/>
          <a:p>
            <a:pPr>
              <a:lnSpc>
                <a:spcPct val="150000"/>
              </a:lnSpc>
            </a:pPr>
            <a:r>
              <a:rPr lang="zh-CN" altLang="en-US" sz="2400" dirty="0" smtClean="0">
                <a:solidFill>
                  <a:schemeClr val="bg1"/>
                </a:solidFill>
              </a:rPr>
              <a:t>          快速原型需要具备的特性</a:t>
            </a:r>
            <a:r>
              <a:rPr lang="zh-CN" altLang="en-US" sz="2400" dirty="0" smtClean="0">
                <a:solidFill>
                  <a:schemeClr val="bg1"/>
                </a:solidFill>
              </a:rPr>
              <a:t>是</a:t>
            </a:r>
            <a:r>
              <a:rPr lang="zh-CN" altLang="en-US" sz="2400" dirty="0" smtClean="0">
                <a:solidFill>
                  <a:schemeClr val="bg1"/>
                </a:solidFill>
              </a:rPr>
              <a:t>“快速”和“容易修改”。</a:t>
            </a:r>
            <a:endParaRPr lang="en-US" altLang="zh-CN" sz="2400" dirty="0" smtClean="0">
              <a:solidFill>
                <a:schemeClr val="bg1"/>
              </a:solidFill>
            </a:endParaRPr>
          </a:p>
          <a:p>
            <a:pPr>
              <a:lnSpc>
                <a:spcPct val="150000"/>
              </a:lnSpc>
            </a:pPr>
            <a:r>
              <a:rPr lang="zh-CN" altLang="en-US" sz="2400" dirty="0" smtClean="0">
                <a:solidFill>
                  <a:schemeClr val="bg1"/>
                </a:solidFill>
              </a:rPr>
              <a:t>通常</a:t>
            </a:r>
            <a:r>
              <a:rPr lang="zh-CN" altLang="en-US" sz="2400" dirty="0" smtClean="0">
                <a:solidFill>
                  <a:schemeClr val="bg1"/>
                </a:solidFill>
              </a:rPr>
              <a:t>使用下述</a:t>
            </a:r>
            <a:r>
              <a:rPr lang="en-US" altLang="zh-CN" sz="2400" dirty="0" smtClean="0">
                <a:solidFill>
                  <a:schemeClr val="bg1"/>
                </a:solidFill>
              </a:rPr>
              <a:t>3</a:t>
            </a:r>
            <a:r>
              <a:rPr lang="zh-CN" altLang="en-US" sz="2400" dirty="0" smtClean="0">
                <a:solidFill>
                  <a:schemeClr val="bg1"/>
                </a:solidFill>
              </a:rPr>
              <a:t>种方法和工具：</a:t>
            </a:r>
          </a:p>
          <a:p>
            <a:pPr marL="738188" indent="-457200">
              <a:buAutoNum type="arabicParenBoth"/>
            </a:pPr>
            <a:r>
              <a:rPr lang="zh-CN" altLang="en-US" sz="2400" dirty="0" smtClean="0">
                <a:solidFill>
                  <a:schemeClr val="bg1"/>
                </a:solidFill>
              </a:rPr>
              <a:t>第四</a:t>
            </a:r>
            <a:r>
              <a:rPr lang="zh-CN" altLang="en-US" sz="2400" dirty="0" smtClean="0">
                <a:solidFill>
                  <a:schemeClr val="bg1"/>
                </a:solidFill>
              </a:rPr>
              <a:t>代</a:t>
            </a:r>
            <a:r>
              <a:rPr lang="zh-CN" altLang="en-US" sz="2400" dirty="0" smtClean="0">
                <a:solidFill>
                  <a:schemeClr val="bg1"/>
                </a:solidFill>
              </a:rPr>
              <a:t>技术</a:t>
            </a:r>
            <a:endParaRPr lang="en-US" altLang="zh-CN" sz="2400" dirty="0" smtClean="0">
              <a:solidFill>
                <a:schemeClr val="bg1"/>
              </a:solidFill>
            </a:endParaRPr>
          </a:p>
          <a:p>
            <a:pPr marL="738188" indent="-457200">
              <a:buFontTx/>
              <a:buAutoNum type="arabicParenBoth"/>
            </a:pPr>
            <a:r>
              <a:rPr lang="en-US" altLang="zh-CN" sz="2400" dirty="0" smtClean="0">
                <a:solidFill>
                  <a:schemeClr val="bg1"/>
                </a:solidFill>
              </a:rPr>
              <a:t> </a:t>
            </a:r>
            <a:r>
              <a:rPr lang="zh-CN" altLang="en-US" sz="2400" dirty="0" smtClean="0">
                <a:solidFill>
                  <a:schemeClr val="bg1"/>
                </a:solidFill>
              </a:rPr>
              <a:t>可重用的软件</a:t>
            </a:r>
            <a:r>
              <a:rPr lang="zh-CN" altLang="en-US" sz="2400" dirty="0" smtClean="0">
                <a:solidFill>
                  <a:schemeClr val="bg1"/>
                </a:solidFill>
              </a:rPr>
              <a:t>构件</a:t>
            </a:r>
            <a:endParaRPr lang="en-US" altLang="zh-CN" sz="2400" dirty="0" smtClean="0">
              <a:solidFill>
                <a:schemeClr val="bg1"/>
              </a:solidFill>
            </a:endParaRPr>
          </a:p>
          <a:p>
            <a:pPr marL="738188" indent="-457200">
              <a:buFontTx/>
              <a:buAutoNum type="arabicParenBoth"/>
            </a:pPr>
            <a:r>
              <a:rPr lang="zh-CN" altLang="en-US" sz="2400" dirty="0" smtClean="0">
                <a:solidFill>
                  <a:schemeClr val="bg1"/>
                </a:solidFill>
              </a:rPr>
              <a:t>形式化规格说明和原型环境</a:t>
            </a:r>
          </a:p>
          <a:p>
            <a:pPr marL="738188" indent="-457200">
              <a:buAutoNum type="arabicParenBoth"/>
            </a:pPr>
            <a:endParaRPr lang="zh-CN" altLang="en-US" sz="2400" dirty="0" smtClean="0"/>
          </a:p>
          <a:p>
            <a:pPr>
              <a:lnSpc>
                <a:spcPct val="150000"/>
              </a:lnSpc>
            </a:pPr>
            <a:endParaRPr lang="zh-CN" altLang="en-US" sz="2400" dirty="0">
              <a:solidFill>
                <a:schemeClr val="bg1"/>
              </a:solidFill>
            </a:endParaRPr>
          </a:p>
        </p:txBody>
      </p:sp>
    </p:spTree>
    <p:extLst>
      <p:ext uri="{BB962C8B-B14F-4D97-AF65-F5344CB8AC3E}">
        <p14:creationId xmlns="" xmlns:p14="http://schemas.microsoft.com/office/powerpoint/2010/main" val="36303329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组合 1"/>
          <p:cNvGrpSpPr/>
          <p:nvPr/>
        </p:nvGrpSpPr>
        <p:grpSpPr>
          <a:xfrm>
            <a:off x="0" y="2036"/>
            <a:ext cx="4143040" cy="1171070"/>
            <a:chOff x="0" y="2036"/>
            <a:chExt cx="4143040" cy="1171070"/>
          </a:xfrm>
        </p:grpSpPr>
        <p:sp>
          <p:nvSpPr>
            <p:cNvPr id="3" name="矩形 2"/>
            <p:cNvSpPr/>
            <p:nvPr/>
          </p:nvSpPr>
          <p:spPr>
            <a:xfrm>
              <a:off x="878680" y="268190"/>
              <a:ext cx="3264360" cy="523220"/>
            </a:xfrm>
            <a:prstGeom prst="rect">
              <a:avLst/>
            </a:prstGeom>
          </p:spPr>
          <p:txBody>
            <a:bodyPr wrap="square">
              <a:spAutoFit/>
            </a:bodyPr>
            <a:lstStyle/>
            <a:p>
              <a:r>
                <a:rPr lang="en-US" altLang="zh-CN" sz="2800" dirty="0" smtClean="0">
                  <a:solidFill>
                    <a:schemeClr val="bg1"/>
                  </a:solidFill>
                </a:rPr>
                <a:t>A/B</a:t>
              </a:r>
              <a:r>
                <a:rPr lang="zh-CN" altLang="en-US" sz="2800" dirty="0" smtClean="0">
                  <a:solidFill>
                    <a:schemeClr val="bg1"/>
                  </a:solidFill>
                </a:rPr>
                <a:t>测试</a:t>
              </a:r>
              <a:endParaRPr lang="en-US" altLang="zh-CN" sz="2800" dirty="0">
                <a:solidFill>
                  <a:schemeClr val="bg1"/>
                </a:solidFill>
              </a:endParaRPr>
            </a:p>
          </p:txBody>
        </p:sp>
        <p:sp>
          <p:nvSpPr>
            <p:cNvPr id="4" name="矩形 3"/>
            <p:cNvSpPr/>
            <p:nvPr/>
          </p:nvSpPr>
          <p:spPr>
            <a:xfrm>
              <a:off x="0" y="2036"/>
              <a:ext cx="754743" cy="1171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smtClean="0"/>
                <a:t>9</a:t>
              </a:r>
              <a:endParaRPr lang="zh-CN" altLang="en-US" sz="2800" dirty="0"/>
            </a:p>
          </p:txBody>
        </p:sp>
      </p:grpSp>
      <p:sp>
        <p:nvSpPr>
          <p:cNvPr id="6" name="直角三角形 5"/>
          <p:cNvSpPr/>
          <p:nvPr/>
        </p:nvSpPr>
        <p:spPr>
          <a:xfrm>
            <a:off x="0" y="5543550"/>
            <a:ext cx="12192000" cy="13144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文本框 16"/>
          <p:cNvSpPr txBox="1"/>
          <p:nvPr/>
        </p:nvSpPr>
        <p:spPr>
          <a:xfrm>
            <a:off x="7893039" y="747639"/>
            <a:ext cx="3380011" cy="5078313"/>
          </a:xfrm>
          <a:prstGeom prst="rect">
            <a:avLst/>
          </a:prstGeom>
          <a:noFill/>
        </p:spPr>
        <p:txBody>
          <a:bodyPr wrap="square" rtlCol="0">
            <a:spAutoFit/>
          </a:bodyPr>
          <a:lstStyle/>
          <a:p>
            <a:pPr>
              <a:lnSpc>
                <a:spcPct val="150000"/>
              </a:lnSpc>
            </a:pPr>
            <a:r>
              <a:rPr lang="zh-CN" altLang="en-US" sz="2400" dirty="0" smtClean="0">
                <a:solidFill>
                  <a:schemeClr val="bg1"/>
                </a:solidFill>
              </a:rPr>
              <a:t>      假如</a:t>
            </a:r>
            <a:r>
              <a:rPr lang="zh-CN" altLang="en-US" sz="2400" dirty="0" smtClean="0">
                <a:solidFill>
                  <a:schemeClr val="bg1"/>
                </a:solidFill>
              </a:rPr>
              <a:t>这个</a:t>
            </a:r>
            <a:r>
              <a:rPr lang="en-US" altLang="zh-CN" sz="2400" dirty="0" smtClean="0">
                <a:solidFill>
                  <a:schemeClr val="bg1"/>
                </a:solidFill>
              </a:rPr>
              <a:t>App</a:t>
            </a:r>
            <a:r>
              <a:rPr lang="zh-CN" altLang="en-US" sz="2400" dirty="0" smtClean="0">
                <a:solidFill>
                  <a:schemeClr val="bg1"/>
                </a:solidFill>
              </a:rPr>
              <a:t>有</a:t>
            </a:r>
            <a:r>
              <a:rPr lang="en-US" altLang="zh-CN" sz="2400" dirty="0" smtClean="0">
                <a:solidFill>
                  <a:schemeClr val="bg1"/>
                </a:solidFill>
              </a:rPr>
              <a:t>100</a:t>
            </a:r>
            <a:r>
              <a:rPr lang="zh-CN" altLang="en-US" sz="2400" dirty="0" smtClean="0">
                <a:solidFill>
                  <a:schemeClr val="bg1"/>
                </a:solidFill>
              </a:rPr>
              <a:t>万在线用户，通过控制台可以控制这些用户看到不同的测试版本。假如其中</a:t>
            </a:r>
            <a:r>
              <a:rPr lang="en-US" altLang="zh-CN" sz="2400" dirty="0" smtClean="0">
                <a:solidFill>
                  <a:schemeClr val="bg1"/>
                </a:solidFill>
              </a:rPr>
              <a:t>50</a:t>
            </a:r>
            <a:r>
              <a:rPr lang="zh-CN" altLang="en-US" sz="2400" dirty="0" smtClean="0">
                <a:solidFill>
                  <a:schemeClr val="bg1"/>
                </a:solidFill>
              </a:rPr>
              <a:t>万用户看到左边版本，产生了</a:t>
            </a:r>
            <a:r>
              <a:rPr lang="en-US" altLang="zh-CN" sz="2400" dirty="0" smtClean="0">
                <a:solidFill>
                  <a:schemeClr val="bg1"/>
                </a:solidFill>
              </a:rPr>
              <a:t>10</a:t>
            </a:r>
            <a:r>
              <a:rPr lang="zh-CN" altLang="en-US" sz="2400" dirty="0" smtClean="0">
                <a:solidFill>
                  <a:schemeClr val="bg1"/>
                </a:solidFill>
              </a:rPr>
              <a:t>万购买；另外</a:t>
            </a:r>
            <a:r>
              <a:rPr lang="en-US" altLang="zh-CN" sz="2400" dirty="0" smtClean="0">
                <a:solidFill>
                  <a:schemeClr val="bg1"/>
                </a:solidFill>
              </a:rPr>
              <a:t>50</a:t>
            </a:r>
            <a:r>
              <a:rPr lang="zh-CN" altLang="en-US" sz="2400" dirty="0" smtClean="0">
                <a:solidFill>
                  <a:schemeClr val="bg1"/>
                </a:solidFill>
              </a:rPr>
              <a:t>万用户看到右边版本，产生了</a:t>
            </a:r>
            <a:r>
              <a:rPr lang="en-US" altLang="zh-CN" sz="2400" dirty="0" smtClean="0">
                <a:solidFill>
                  <a:schemeClr val="bg1"/>
                </a:solidFill>
              </a:rPr>
              <a:t>40</a:t>
            </a:r>
            <a:r>
              <a:rPr lang="zh-CN" altLang="en-US" sz="2400" dirty="0" smtClean="0">
                <a:solidFill>
                  <a:schemeClr val="bg1"/>
                </a:solidFill>
              </a:rPr>
              <a:t>万购买。</a:t>
            </a:r>
            <a:endParaRPr lang="en-US" altLang="zh-CN" sz="2400" dirty="0" smtClean="0">
              <a:solidFill>
                <a:schemeClr val="bg1"/>
              </a:solidFill>
            </a:endParaRPr>
          </a:p>
        </p:txBody>
      </p:sp>
      <p:pic>
        <p:nvPicPr>
          <p:cNvPr id="5122" name="Picture 2" descr="http://c.hiphotos.baidu.com/baike/c0%3Dbaike92%2C5%2C5%2C92%2C30/sign=ac12b55eaaaf2eddc0fc41bbec796a8c/b7fd5266d016092471036943d20735fae6cd3440.jpg"/>
          <p:cNvPicPr>
            <a:picLocks noChangeAspect="1" noChangeArrowheads="1"/>
          </p:cNvPicPr>
          <p:nvPr/>
        </p:nvPicPr>
        <p:blipFill>
          <a:blip r:embed="rId2"/>
          <a:srcRect/>
          <a:stretch>
            <a:fillRect/>
          </a:stretch>
        </p:blipFill>
        <p:spPr bwMode="auto">
          <a:xfrm>
            <a:off x="605950" y="1555845"/>
            <a:ext cx="7048500" cy="3814549"/>
          </a:xfrm>
          <a:prstGeom prst="rect">
            <a:avLst/>
          </a:prstGeom>
          <a:noFill/>
        </p:spPr>
      </p:pic>
    </p:spTree>
    <p:extLst>
      <p:ext uri="{BB962C8B-B14F-4D97-AF65-F5344CB8AC3E}">
        <p14:creationId xmlns="" xmlns:p14="http://schemas.microsoft.com/office/powerpoint/2010/main" val="17830661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组合 1"/>
          <p:cNvGrpSpPr/>
          <p:nvPr/>
        </p:nvGrpSpPr>
        <p:grpSpPr>
          <a:xfrm>
            <a:off x="0" y="2036"/>
            <a:ext cx="4143040" cy="1171070"/>
            <a:chOff x="0" y="2036"/>
            <a:chExt cx="4143040" cy="1171070"/>
          </a:xfrm>
        </p:grpSpPr>
        <p:sp>
          <p:nvSpPr>
            <p:cNvPr id="3" name="矩形 2"/>
            <p:cNvSpPr/>
            <p:nvPr/>
          </p:nvSpPr>
          <p:spPr>
            <a:xfrm>
              <a:off x="878680" y="268190"/>
              <a:ext cx="3264360" cy="523220"/>
            </a:xfrm>
            <a:prstGeom prst="rect">
              <a:avLst/>
            </a:prstGeom>
          </p:spPr>
          <p:txBody>
            <a:bodyPr wrap="square">
              <a:spAutoFit/>
            </a:bodyPr>
            <a:lstStyle/>
            <a:p>
              <a:r>
                <a:rPr lang="en-US" altLang="zh-CN" sz="2800" dirty="0" smtClean="0">
                  <a:solidFill>
                    <a:schemeClr val="bg1"/>
                  </a:solidFill>
                </a:rPr>
                <a:t>A/B</a:t>
              </a:r>
              <a:r>
                <a:rPr lang="zh-CN" altLang="en-US" sz="2800" dirty="0" smtClean="0">
                  <a:solidFill>
                    <a:schemeClr val="bg1"/>
                  </a:solidFill>
                </a:rPr>
                <a:t>测试</a:t>
              </a:r>
              <a:endParaRPr lang="en-US" altLang="zh-CN" sz="2800" dirty="0">
                <a:solidFill>
                  <a:schemeClr val="bg1"/>
                </a:solidFill>
              </a:endParaRPr>
            </a:p>
          </p:txBody>
        </p:sp>
        <p:sp>
          <p:nvSpPr>
            <p:cNvPr id="4" name="矩形 3"/>
            <p:cNvSpPr/>
            <p:nvPr/>
          </p:nvSpPr>
          <p:spPr>
            <a:xfrm>
              <a:off x="0" y="2036"/>
              <a:ext cx="754743" cy="1171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smtClean="0"/>
                <a:t>9</a:t>
              </a:r>
              <a:endParaRPr lang="zh-CN" altLang="en-US" sz="2800" dirty="0"/>
            </a:p>
          </p:txBody>
        </p:sp>
      </p:grpSp>
      <p:sp>
        <p:nvSpPr>
          <p:cNvPr id="6" name="直角三角形 5"/>
          <p:cNvSpPr/>
          <p:nvPr/>
        </p:nvSpPr>
        <p:spPr>
          <a:xfrm>
            <a:off x="0" y="5543550"/>
            <a:ext cx="12192000" cy="13144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文本框 16"/>
          <p:cNvSpPr txBox="1"/>
          <p:nvPr/>
        </p:nvSpPr>
        <p:spPr>
          <a:xfrm>
            <a:off x="1560477" y="1348140"/>
            <a:ext cx="8798173" cy="1754326"/>
          </a:xfrm>
          <a:prstGeom prst="rect">
            <a:avLst/>
          </a:prstGeom>
          <a:noFill/>
        </p:spPr>
        <p:txBody>
          <a:bodyPr wrap="square" rtlCol="0">
            <a:spAutoFit/>
          </a:bodyPr>
          <a:lstStyle/>
          <a:p>
            <a:pPr>
              <a:lnSpc>
                <a:spcPct val="150000"/>
              </a:lnSpc>
            </a:pPr>
            <a:r>
              <a:rPr lang="zh-CN" altLang="en-US" sz="2400" dirty="0" smtClean="0">
                <a:solidFill>
                  <a:schemeClr val="bg1"/>
                </a:solidFill>
              </a:rPr>
              <a:t>        </a:t>
            </a:r>
            <a:r>
              <a:rPr lang="en-US" altLang="zh-CN" sz="2400" dirty="0" smtClean="0">
                <a:solidFill>
                  <a:schemeClr val="bg1"/>
                </a:solidFill>
              </a:rPr>
              <a:t>A/B </a:t>
            </a:r>
            <a:r>
              <a:rPr lang="zh-CN" altLang="en-US" sz="2400" dirty="0" smtClean="0">
                <a:solidFill>
                  <a:schemeClr val="bg1"/>
                </a:solidFill>
              </a:rPr>
              <a:t>测试，就是为同一个目标制定两个方案（比如两个页面），让一部分用户使用 </a:t>
            </a:r>
            <a:r>
              <a:rPr lang="en-US" altLang="zh-CN" sz="2400" dirty="0" smtClean="0">
                <a:solidFill>
                  <a:schemeClr val="bg1"/>
                </a:solidFill>
              </a:rPr>
              <a:t>A </a:t>
            </a:r>
            <a:r>
              <a:rPr lang="zh-CN" altLang="en-US" sz="2400" dirty="0" smtClean="0">
                <a:solidFill>
                  <a:schemeClr val="bg1"/>
                </a:solidFill>
              </a:rPr>
              <a:t>方案，另一部分用户使用 </a:t>
            </a:r>
            <a:r>
              <a:rPr lang="en-US" altLang="zh-CN" sz="2400" dirty="0" smtClean="0">
                <a:solidFill>
                  <a:schemeClr val="bg1"/>
                </a:solidFill>
              </a:rPr>
              <a:t>B </a:t>
            </a:r>
            <a:r>
              <a:rPr lang="zh-CN" altLang="en-US" sz="2400" dirty="0" smtClean="0">
                <a:solidFill>
                  <a:schemeClr val="bg1"/>
                </a:solidFill>
              </a:rPr>
              <a:t>方案，记录下用户的使用情况，看哪个方案更符合设计。</a:t>
            </a:r>
            <a:endParaRPr lang="en-US" altLang="zh-CN" sz="2400" dirty="0" smtClean="0">
              <a:solidFill>
                <a:schemeClr val="bg1"/>
              </a:solidFill>
            </a:endParaRPr>
          </a:p>
        </p:txBody>
      </p:sp>
    </p:spTree>
    <p:extLst>
      <p:ext uri="{BB962C8B-B14F-4D97-AF65-F5344CB8AC3E}">
        <p14:creationId xmlns="" xmlns:p14="http://schemas.microsoft.com/office/powerpoint/2010/main" val="17830661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2" name="矩形 21"/>
          <p:cNvSpPr/>
          <p:nvPr/>
        </p:nvSpPr>
        <p:spPr>
          <a:xfrm>
            <a:off x="-20393" y="429603"/>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 name="矩形 1"/>
          <p:cNvSpPr/>
          <p:nvPr/>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文本框 2"/>
          <p:cNvSpPr txBox="1"/>
          <p:nvPr/>
        </p:nvSpPr>
        <p:spPr>
          <a:xfrm>
            <a:off x="959644" y="75660"/>
            <a:ext cx="4500563" cy="707886"/>
          </a:xfrm>
          <a:prstGeom prst="rect">
            <a:avLst/>
          </a:prstGeom>
          <a:noFill/>
        </p:spPr>
        <p:txBody>
          <a:bodyPr wrap="square" rtlCol="0">
            <a:spAutoFit/>
          </a:bodyPr>
          <a:lstStyle/>
          <a:p>
            <a:r>
              <a:rPr lang="en-US" altLang="zh-CN" sz="4000" dirty="0" smtClean="0">
                <a:solidFill>
                  <a:schemeClr val="bg1"/>
                </a:solidFill>
              </a:rPr>
              <a:t>CONTENTS</a:t>
            </a:r>
            <a:endParaRPr lang="zh-CN" altLang="en-US" sz="4000" dirty="0">
              <a:solidFill>
                <a:schemeClr val="bg1"/>
              </a:solidFill>
            </a:endParaRPr>
          </a:p>
        </p:txBody>
      </p:sp>
      <p:sp>
        <p:nvSpPr>
          <p:cNvPr id="30" name="矩形 29"/>
          <p:cNvSpPr/>
          <p:nvPr/>
        </p:nvSpPr>
        <p:spPr>
          <a:xfrm>
            <a:off x="0" y="2036"/>
            <a:ext cx="754743" cy="1171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1" name="组合 20"/>
          <p:cNvGrpSpPr/>
          <p:nvPr/>
        </p:nvGrpSpPr>
        <p:grpSpPr>
          <a:xfrm>
            <a:off x="915109" y="1566136"/>
            <a:ext cx="572497" cy="528073"/>
            <a:chOff x="3569784" y="2113339"/>
            <a:chExt cx="705760" cy="742477"/>
          </a:xfrm>
          <a:solidFill>
            <a:schemeClr val="accent2"/>
          </a:solidFill>
        </p:grpSpPr>
        <p:grpSp>
          <p:nvGrpSpPr>
            <p:cNvPr id="23" name="组合 22"/>
            <p:cNvGrpSpPr/>
            <p:nvPr/>
          </p:nvGrpSpPr>
          <p:grpSpPr>
            <a:xfrm rot="1800000">
              <a:off x="3569784" y="2113339"/>
              <a:ext cx="705760" cy="703716"/>
              <a:chOff x="3569783" y="5296910"/>
              <a:chExt cx="705760" cy="703716"/>
            </a:xfrm>
            <a:grpFill/>
          </p:grpSpPr>
          <p:sp>
            <p:nvSpPr>
              <p:cNvPr id="25" name="矩形 24"/>
              <p:cNvSpPr/>
              <p:nvPr/>
            </p:nvSpPr>
            <p:spPr>
              <a:xfrm>
                <a:off x="3575456" y="5300539"/>
                <a:ext cx="700087" cy="7000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4094141" y="531350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569783" y="598611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5400000">
                <a:off x="3493849" y="538691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5400000">
                <a:off x="4170613" y="5910626"/>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文本框 4"/>
            <p:cNvSpPr txBox="1"/>
            <p:nvPr/>
          </p:nvSpPr>
          <p:spPr>
            <a:xfrm>
              <a:off x="3715169" y="2120162"/>
              <a:ext cx="500063" cy="735654"/>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1</a:t>
              </a:r>
              <a:endParaRPr lang="zh-CN" altLang="en-US" sz="2800" dirty="0">
                <a:solidFill>
                  <a:schemeClr val="bg1"/>
                </a:solidFill>
                <a:latin typeface="Impact" panose="020B0806030902050204" pitchFamily="34" charset="0"/>
              </a:endParaRPr>
            </a:p>
          </p:txBody>
        </p:sp>
      </p:grpSp>
      <p:grpSp>
        <p:nvGrpSpPr>
          <p:cNvPr id="34" name="组合 33"/>
          <p:cNvGrpSpPr/>
          <p:nvPr/>
        </p:nvGrpSpPr>
        <p:grpSpPr>
          <a:xfrm>
            <a:off x="901462" y="2507832"/>
            <a:ext cx="572497" cy="528073"/>
            <a:chOff x="3569784" y="2113339"/>
            <a:chExt cx="705760" cy="742477"/>
          </a:xfrm>
          <a:solidFill>
            <a:schemeClr val="accent2"/>
          </a:solidFill>
        </p:grpSpPr>
        <p:grpSp>
          <p:nvGrpSpPr>
            <p:cNvPr id="35" name="组合 34"/>
            <p:cNvGrpSpPr/>
            <p:nvPr/>
          </p:nvGrpSpPr>
          <p:grpSpPr>
            <a:xfrm rot="1800000">
              <a:off x="3569784" y="2113339"/>
              <a:ext cx="705760" cy="703716"/>
              <a:chOff x="3569783" y="5296910"/>
              <a:chExt cx="705760" cy="703716"/>
            </a:xfrm>
            <a:grpFill/>
          </p:grpSpPr>
          <p:sp>
            <p:nvSpPr>
              <p:cNvPr id="37" name="矩形 36"/>
              <p:cNvSpPr/>
              <p:nvPr/>
            </p:nvSpPr>
            <p:spPr>
              <a:xfrm>
                <a:off x="3575456" y="5300539"/>
                <a:ext cx="700087" cy="7000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a:off x="4094141" y="531350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569783" y="598611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5400000">
                <a:off x="3493849" y="538691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5400000">
                <a:off x="4170613" y="5910626"/>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6" name="文本框 4"/>
            <p:cNvSpPr txBox="1"/>
            <p:nvPr/>
          </p:nvSpPr>
          <p:spPr>
            <a:xfrm>
              <a:off x="3715169" y="2120162"/>
              <a:ext cx="500063" cy="735654"/>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2</a:t>
              </a:r>
              <a:endParaRPr lang="zh-CN" altLang="en-US" sz="2800" dirty="0">
                <a:solidFill>
                  <a:schemeClr val="bg1"/>
                </a:solidFill>
                <a:latin typeface="Impact" panose="020B0806030902050204" pitchFamily="34" charset="0"/>
              </a:endParaRPr>
            </a:p>
          </p:txBody>
        </p:sp>
      </p:grpSp>
      <p:grpSp>
        <p:nvGrpSpPr>
          <p:cNvPr id="43" name="组合 42"/>
          <p:cNvGrpSpPr/>
          <p:nvPr/>
        </p:nvGrpSpPr>
        <p:grpSpPr>
          <a:xfrm>
            <a:off x="902405" y="3483462"/>
            <a:ext cx="592406" cy="523709"/>
            <a:chOff x="3568140" y="2119475"/>
            <a:chExt cx="730303" cy="736341"/>
          </a:xfrm>
          <a:solidFill>
            <a:schemeClr val="accent2"/>
          </a:solidFill>
        </p:grpSpPr>
        <p:grpSp>
          <p:nvGrpSpPr>
            <p:cNvPr id="44" name="组合 22"/>
            <p:cNvGrpSpPr/>
            <p:nvPr/>
          </p:nvGrpSpPr>
          <p:grpSpPr>
            <a:xfrm rot="1800000">
              <a:off x="3568140" y="2119475"/>
              <a:ext cx="730303" cy="703716"/>
              <a:chOff x="3569783" y="5296910"/>
              <a:chExt cx="730303" cy="703716"/>
            </a:xfrm>
            <a:grpFill/>
          </p:grpSpPr>
          <p:sp>
            <p:nvSpPr>
              <p:cNvPr id="46" name="矩形 45"/>
              <p:cNvSpPr/>
              <p:nvPr/>
            </p:nvSpPr>
            <p:spPr>
              <a:xfrm>
                <a:off x="3575456" y="5300539"/>
                <a:ext cx="700087" cy="7000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p:cNvCxnSpPr/>
              <p:nvPr/>
            </p:nvCxnSpPr>
            <p:spPr>
              <a:xfrm>
                <a:off x="4094141" y="531350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569783" y="598611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5400000">
                <a:off x="3493849" y="538691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9000000" flipV="1">
                <a:off x="4146810" y="5855404"/>
                <a:ext cx="153276" cy="13323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5" name="文本框 4"/>
            <p:cNvSpPr txBox="1"/>
            <p:nvPr/>
          </p:nvSpPr>
          <p:spPr>
            <a:xfrm>
              <a:off x="3715169" y="2120162"/>
              <a:ext cx="500063" cy="735654"/>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3</a:t>
              </a:r>
              <a:endParaRPr lang="zh-CN" altLang="en-US" sz="2800" dirty="0">
                <a:solidFill>
                  <a:schemeClr val="bg1"/>
                </a:solidFill>
                <a:latin typeface="Impact" panose="020B0806030902050204" pitchFamily="34" charset="0"/>
              </a:endParaRPr>
            </a:p>
          </p:txBody>
        </p:sp>
      </p:grpSp>
      <p:grpSp>
        <p:nvGrpSpPr>
          <p:cNvPr id="51" name="组合 50"/>
          <p:cNvGrpSpPr/>
          <p:nvPr/>
        </p:nvGrpSpPr>
        <p:grpSpPr>
          <a:xfrm>
            <a:off x="942405" y="5455748"/>
            <a:ext cx="572497" cy="528073"/>
            <a:chOff x="3569784" y="2113339"/>
            <a:chExt cx="705760" cy="742477"/>
          </a:xfrm>
          <a:solidFill>
            <a:schemeClr val="accent2"/>
          </a:solidFill>
        </p:grpSpPr>
        <p:grpSp>
          <p:nvGrpSpPr>
            <p:cNvPr id="52" name="组合 22"/>
            <p:cNvGrpSpPr/>
            <p:nvPr/>
          </p:nvGrpSpPr>
          <p:grpSpPr>
            <a:xfrm rot="1800000">
              <a:off x="3569784" y="2113339"/>
              <a:ext cx="705760" cy="703716"/>
              <a:chOff x="3569783" y="5296910"/>
              <a:chExt cx="705760" cy="703716"/>
            </a:xfrm>
            <a:grpFill/>
          </p:grpSpPr>
          <p:sp>
            <p:nvSpPr>
              <p:cNvPr id="54" name="矩形 53"/>
              <p:cNvSpPr/>
              <p:nvPr/>
            </p:nvSpPr>
            <p:spPr>
              <a:xfrm>
                <a:off x="3575456" y="5300539"/>
                <a:ext cx="700087" cy="7000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p:cNvCxnSpPr/>
              <p:nvPr/>
            </p:nvCxnSpPr>
            <p:spPr>
              <a:xfrm>
                <a:off x="4094141" y="531350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3569783" y="598611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5400000">
                <a:off x="3493849" y="538691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5400000">
                <a:off x="4170613" y="5910626"/>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3" name="文本框 4"/>
            <p:cNvSpPr txBox="1"/>
            <p:nvPr/>
          </p:nvSpPr>
          <p:spPr>
            <a:xfrm>
              <a:off x="3715169" y="2120162"/>
              <a:ext cx="500063" cy="735654"/>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5</a:t>
              </a:r>
              <a:endParaRPr lang="zh-CN" altLang="en-US" sz="2800" dirty="0">
                <a:solidFill>
                  <a:schemeClr val="bg1"/>
                </a:solidFill>
                <a:latin typeface="Impact" panose="020B0806030902050204" pitchFamily="34" charset="0"/>
              </a:endParaRPr>
            </a:p>
          </p:txBody>
        </p:sp>
      </p:grpSp>
      <p:grpSp>
        <p:nvGrpSpPr>
          <p:cNvPr id="59" name="组合 58"/>
          <p:cNvGrpSpPr/>
          <p:nvPr/>
        </p:nvGrpSpPr>
        <p:grpSpPr>
          <a:xfrm>
            <a:off x="931032" y="4434440"/>
            <a:ext cx="572497" cy="528073"/>
            <a:chOff x="3569784" y="2113339"/>
            <a:chExt cx="705760" cy="742477"/>
          </a:xfrm>
          <a:solidFill>
            <a:schemeClr val="accent2"/>
          </a:solidFill>
        </p:grpSpPr>
        <p:grpSp>
          <p:nvGrpSpPr>
            <p:cNvPr id="60" name="组合 22"/>
            <p:cNvGrpSpPr/>
            <p:nvPr/>
          </p:nvGrpSpPr>
          <p:grpSpPr>
            <a:xfrm rot="1800000">
              <a:off x="3569784" y="2113339"/>
              <a:ext cx="705760" cy="703716"/>
              <a:chOff x="3569783" y="5296910"/>
              <a:chExt cx="705760" cy="703716"/>
            </a:xfrm>
            <a:grpFill/>
          </p:grpSpPr>
          <p:sp>
            <p:nvSpPr>
              <p:cNvPr id="62" name="矩形 61"/>
              <p:cNvSpPr/>
              <p:nvPr/>
            </p:nvSpPr>
            <p:spPr>
              <a:xfrm>
                <a:off x="3575456" y="5300539"/>
                <a:ext cx="700087" cy="7000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p:nvPr/>
            </p:nvCxnSpPr>
            <p:spPr>
              <a:xfrm>
                <a:off x="4094141" y="531350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3569783" y="598611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5400000">
                <a:off x="3493849" y="538691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5400000">
                <a:off x="4170613" y="5910626"/>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1" name="文本框 4"/>
            <p:cNvSpPr txBox="1"/>
            <p:nvPr/>
          </p:nvSpPr>
          <p:spPr>
            <a:xfrm>
              <a:off x="3715169" y="2120162"/>
              <a:ext cx="500063" cy="735654"/>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4</a:t>
              </a:r>
              <a:endParaRPr lang="zh-CN" altLang="en-US" sz="2800" dirty="0">
                <a:solidFill>
                  <a:schemeClr val="bg1"/>
                </a:solidFill>
                <a:latin typeface="Impact" panose="020B0806030902050204" pitchFamily="34" charset="0"/>
              </a:endParaRPr>
            </a:p>
          </p:txBody>
        </p:sp>
      </p:grpSp>
      <p:sp>
        <p:nvSpPr>
          <p:cNvPr id="69" name="TextBox 68"/>
          <p:cNvSpPr txBox="1"/>
          <p:nvPr/>
        </p:nvSpPr>
        <p:spPr>
          <a:xfrm>
            <a:off x="2115403" y="1596788"/>
            <a:ext cx="2429302" cy="523220"/>
          </a:xfrm>
          <a:prstGeom prst="rect">
            <a:avLst/>
          </a:prstGeom>
          <a:noFill/>
        </p:spPr>
        <p:txBody>
          <a:bodyPr wrap="square" rtlCol="0">
            <a:spAutoFit/>
          </a:bodyPr>
          <a:lstStyle/>
          <a:p>
            <a:r>
              <a:rPr lang="zh-CN" altLang="en-US" sz="2800" dirty="0" smtClean="0"/>
              <a:t>访谈</a:t>
            </a:r>
            <a:endParaRPr lang="zh-CN" altLang="en-US" sz="2800" dirty="0"/>
          </a:p>
        </p:txBody>
      </p:sp>
      <p:sp>
        <p:nvSpPr>
          <p:cNvPr id="70" name="TextBox 69"/>
          <p:cNvSpPr txBox="1"/>
          <p:nvPr/>
        </p:nvSpPr>
        <p:spPr>
          <a:xfrm>
            <a:off x="2199564" y="5461379"/>
            <a:ext cx="2429302" cy="523220"/>
          </a:xfrm>
          <a:prstGeom prst="rect">
            <a:avLst/>
          </a:prstGeom>
          <a:noFill/>
        </p:spPr>
        <p:txBody>
          <a:bodyPr wrap="square" rtlCol="0">
            <a:spAutoFit/>
          </a:bodyPr>
          <a:lstStyle/>
          <a:p>
            <a:r>
              <a:rPr lang="zh-CN" altLang="en-US" sz="2800" dirty="0" smtClean="0"/>
              <a:t>用户日志研究</a:t>
            </a:r>
            <a:endParaRPr lang="zh-CN" altLang="en-US" sz="2800" dirty="0"/>
          </a:p>
        </p:txBody>
      </p:sp>
      <p:sp>
        <p:nvSpPr>
          <p:cNvPr id="71" name="TextBox 70"/>
          <p:cNvSpPr txBox="1"/>
          <p:nvPr/>
        </p:nvSpPr>
        <p:spPr>
          <a:xfrm>
            <a:off x="2188191" y="3512024"/>
            <a:ext cx="2429302" cy="523220"/>
          </a:xfrm>
          <a:prstGeom prst="rect">
            <a:avLst/>
          </a:prstGeom>
          <a:noFill/>
        </p:spPr>
        <p:txBody>
          <a:bodyPr wrap="square" rtlCol="0">
            <a:spAutoFit/>
          </a:bodyPr>
          <a:lstStyle/>
          <a:p>
            <a:r>
              <a:rPr lang="zh-CN" altLang="en-US" sz="2800" dirty="0" smtClean="0"/>
              <a:t>用户调查问卷</a:t>
            </a:r>
            <a:endParaRPr lang="zh-CN" altLang="en-US" sz="2800" dirty="0"/>
          </a:p>
        </p:txBody>
      </p:sp>
      <p:sp>
        <p:nvSpPr>
          <p:cNvPr id="72" name="TextBox 71"/>
          <p:cNvSpPr txBox="1"/>
          <p:nvPr/>
        </p:nvSpPr>
        <p:spPr>
          <a:xfrm>
            <a:off x="2149522" y="2572603"/>
            <a:ext cx="2429302" cy="523220"/>
          </a:xfrm>
          <a:prstGeom prst="rect">
            <a:avLst/>
          </a:prstGeom>
          <a:noFill/>
        </p:spPr>
        <p:txBody>
          <a:bodyPr wrap="square" rtlCol="0">
            <a:spAutoFit/>
          </a:bodyPr>
          <a:lstStyle/>
          <a:p>
            <a:r>
              <a:rPr lang="zh-CN" altLang="en-US" sz="2800" dirty="0" smtClean="0"/>
              <a:t>深入面谈</a:t>
            </a:r>
            <a:endParaRPr lang="zh-CN" altLang="en-US" sz="2800" dirty="0"/>
          </a:p>
        </p:txBody>
      </p:sp>
      <p:sp>
        <p:nvSpPr>
          <p:cNvPr id="73" name="TextBox 72"/>
          <p:cNvSpPr txBox="1"/>
          <p:nvPr/>
        </p:nvSpPr>
        <p:spPr>
          <a:xfrm>
            <a:off x="2165445" y="4499211"/>
            <a:ext cx="2429302" cy="523220"/>
          </a:xfrm>
          <a:prstGeom prst="rect">
            <a:avLst/>
          </a:prstGeom>
          <a:noFill/>
        </p:spPr>
        <p:txBody>
          <a:bodyPr wrap="square" rtlCol="0">
            <a:spAutoFit/>
          </a:bodyPr>
          <a:lstStyle/>
          <a:p>
            <a:r>
              <a:rPr lang="zh-CN" altLang="en-US" sz="2800" dirty="0" smtClean="0"/>
              <a:t>卡片分类</a:t>
            </a:r>
            <a:endParaRPr lang="zh-CN" altLang="en-US" sz="2800" dirty="0"/>
          </a:p>
        </p:txBody>
      </p:sp>
      <p:grpSp>
        <p:nvGrpSpPr>
          <p:cNvPr id="74" name="组合 73"/>
          <p:cNvGrpSpPr/>
          <p:nvPr/>
        </p:nvGrpSpPr>
        <p:grpSpPr>
          <a:xfrm>
            <a:off x="6863981" y="1459933"/>
            <a:ext cx="579321" cy="527369"/>
            <a:chOff x="3565066" y="2114329"/>
            <a:chExt cx="714172" cy="741487"/>
          </a:xfrm>
          <a:solidFill>
            <a:schemeClr val="accent2"/>
          </a:solidFill>
        </p:grpSpPr>
        <p:grpSp>
          <p:nvGrpSpPr>
            <p:cNvPr id="75" name="组合 22"/>
            <p:cNvGrpSpPr/>
            <p:nvPr/>
          </p:nvGrpSpPr>
          <p:grpSpPr>
            <a:xfrm rot="1800000">
              <a:off x="3565066" y="2114329"/>
              <a:ext cx="714172" cy="720335"/>
              <a:chOff x="3569783" y="5296910"/>
              <a:chExt cx="714172" cy="720335"/>
            </a:xfrm>
            <a:grpFill/>
          </p:grpSpPr>
          <p:sp>
            <p:nvSpPr>
              <p:cNvPr id="77" name="矩形 76"/>
              <p:cNvSpPr/>
              <p:nvPr/>
            </p:nvSpPr>
            <p:spPr>
              <a:xfrm>
                <a:off x="3583868" y="5317158"/>
                <a:ext cx="700087" cy="7000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cxnSp>
            <p:nvCxnSpPr>
              <p:cNvPr id="78" name="直接连接符 77"/>
              <p:cNvCxnSpPr/>
              <p:nvPr/>
            </p:nvCxnSpPr>
            <p:spPr>
              <a:xfrm>
                <a:off x="4094141" y="531350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3569783" y="598611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5400000">
                <a:off x="3493849" y="538691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5400000">
                <a:off x="4170613" y="5910626"/>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6" name="文本框 4"/>
            <p:cNvSpPr txBox="1"/>
            <p:nvPr/>
          </p:nvSpPr>
          <p:spPr>
            <a:xfrm>
              <a:off x="3715169" y="2120162"/>
              <a:ext cx="500063" cy="735654"/>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6</a:t>
              </a:r>
              <a:endParaRPr lang="zh-CN" altLang="en-US" sz="2800" dirty="0">
                <a:solidFill>
                  <a:schemeClr val="bg1"/>
                </a:solidFill>
                <a:latin typeface="Impact" panose="020B0806030902050204" pitchFamily="34" charset="0"/>
              </a:endParaRPr>
            </a:p>
          </p:txBody>
        </p:sp>
      </p:grpSp>
      <p:grpSp>
        <p:nvGrpSpPr>
          <p:cNvPr id="82" name="组合 81"/>
          <p:cNvGrpSpPr/>
          <p:nvPr/>
        </p:nvGrpSpPr>
        <p:grpSpPr>
          <a:xfrm>
            <a:off x="6911021" y="5342321"/>
            <a:ext cx="608894" cy="523220"/>
            <a:chOff x="3569784" y="2100976"/>
            <a:chExt cx="750630" cy="735654"/>
          </a:xfrm>
          <a:solidFill>
            <a:schemeClr val="accent2"/>
          </a:solidFill>
        </p:grpSpPr>
        <p:grpSp>
          <p:nvGrpSpPr>
            <p:cNvPr id="83" name="组合 22"/>
            <p:cNvGrpSpPr/>
            <p:nvPr/>
          </p:nvGrpSpPr>
          <p:grpSpPr>
            <a:xfrm rot="1800000">
              <a:off x="3569784" y="2113339"/>
              <a:ext cx="705760" cy="703716"/>
              <a:chOff x="3569783" y="5296910"/>
              <a:chExt cx="705760" cy="703716"/>
            </a:xfrm>
            <a:grpFill/>
          </p:grpSpPr>
          <p:sp>
            <p:nvSpPr>
              <p:cNvPr id="85" name="矩形 84"/>
              <p:cNvSpPr/>
              <p:nvPr/>
            </p:nvSpPr>
            <p:spPr>
              <a:xfrm>
                <a:off x="3575456" y="5300539"/>
                <a:ext cx="700087" cy="7000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cxnSp>
            <p:nvCxnSpPr>
              <p:cNvPr id="86" name="直接连接符 85"/>
              <p:cNvCxnSpPr/>
              <p:nvPr/>
            </p:nvCxnSpPr>
            <p:spPr>
              <a:xfrm>
                <a:off x="4094141" y="531350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3569783" y="598611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rot="5400000">
                <a:off x="3493849" y="538691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rot="5400000">
                <a:off x="4170613" y="5910626"/>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4" name="文本框 4"/>
            <p:cNvSpPr txBox="1"/>
            <p:nvPr/>
          </p:nvSpPr>
          <p:spPr>
            <a:xfrm>
              <a:off x="3631047" y="2100976"/>
              <a:ext cx="689367" cy="735654"/>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10</a:t>
              </a:r>
              <a:endParaRPr lang="zh-CN" altLang="en-US" sz="2800" dirty="0">
                <a:solidFill>
                  <a:schemeClr val="bg1"/>
                </a:solidFill>
                <a:latin typeface="Impact" panose="020B0806030902050204" pitchFamily="34" charset="0"/>
              </a:endParaRPr>
            </a:p>
          </p:txBody>
        </p:sp>
      </p:grpSp>
      <p:grpSp>
        <p:nvGrpSpPr>
          <p:cNvPr id="90" name="组合 89"/>
          <p:cNvGrpSpPr/>
          <p:nvPr/>
        </p:nvGrpSpPr>
        <p:grpSpPr>
          <a:xfrm>
            <a:off x="6886004" y="4438989"/>
            <a:ext cx="572497" cy="528073"/>
            <a:chOff x="3569784" y="2113339"/>
            <a:chExt cx="705760" cy="742477"/>
          </a:xfrm>
          <a:solidFill>
            <a:schemeClr val="accent2"/>
          </a:solidFill>
        </p:grpSpPr>
        <p:grpSp>
          <p:nvGrpSpPr>
            <p:cNvPr id="91" name="组合 22"/>
            <p:cNvGrpSpPr/>
            <p:nvPr/>
          </p:nvGrpSpPr>
          <p:grpSpPr>
            <a:xfrm rot="1800000">
              <a:off x="3569784" y="2113339"/>
              <a:ext cx="705760" cy="703716"/>
              <a:chOff x="3569783" y="5296910"/>
              <a:chExt cx="705760" cy="703716"/>
            </a:xfrm>
            <a:grpFill/>
          </p:grpSpPr>
          <p:sp>
            <p:nvSpPr>
              <p:cNvPr id="93" name="矩形 92"/>
              <p:cNvSpPr/>
              <p:nvPr/>
            </p:nvSpPr>
            <p:spPr>
              <a:xfrm>
                <a:off x="3575456" y="5300539"/>
                <a:ext cx="700087" cy="7000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cxnSp>
            <p:nvCxnSpPr>
              <p:cNvPr id="94" name="直接连接符 93"/>
              <p:cNvCxnSpPr/>
              <p:nvPr/>
            </p:nvCxnSpPr>
            <p:spPr>
              <a:xfrm>
                <a:off x="4094141" y="531350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3569783" y="598611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rot="5400000">
                <a:off x="3493849" y="538691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rot="5400000">
                <a:off x="4170613" y="5910626"/>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2" name="文本框 4"/>
            <p:cNvSpPr txBox="1"/>
            <p:nvPr/>
          </p:nvSpPr>
          <p:spPr>
            <a:xfrm>
              <a:off x="3715169" y="2120162"/>
              <a:ext cx="500063" cy="735654"/>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9</a:t>
              </a:r>
              <a:endParaRPr lang="zh-CN" altLang="en-US" sz="2800" dirty="0">
                <a:solidFill>
                  <a:schemeClr val="bg1"/>
                </a:solidFill>
                <a:latin typeface="Impact" panose="020B0806030902050204" pitchFamily="34" charset="0"/>
              </a:endParaRPr>
            </a:p>
          </p:txBody>
        </p:sp>
      </p:grpSp>
      <p:grpSp>
        <p:nvGrpSpPr>
          <p:cNvPr id="98" name="组合 97"/>
          <p:cNvGrpSpPr/>
          <p:nvPr/>
        </p:nvGrpSpPr>
        <p:grpSpPr>
          <a:xfrm>
            <a:off x="6888278" y="3444977"/>
            <a:ext cx="572497" cy="528073"/>
            <a:chOff x="3569784" y="2113339"/>
            <a:chExt cx="705760" cy="742477"/>
          </a:xfrm>
          <a:solidFill>
            <a:schemeClr val="accent2"/>
          </a:solidFill>
        </p:grpSpPr>
        <p:grpSp>
          <p:nvGrpSpPr>
            <p:cNvPr id="99" name="组合 22"/>
            <p:cNvGrpSpPr/>
            <p:nvPr/>
          </p:nvGrpSpPr>
          <p:grpSpPr>
            <a:xfrm rot="1800000">
              <a:off x="3569784" y="2113339"/>
              <a:ext cx="705760" cy="703716"/>
              <a:chOff x="3569783" y="5296910"/>
              <a:chExt cx="705760" cy="703716"/>
            </a:xfrm>
            <a:grpFill/>
          </p:grpSpPr>
          <p:sp>
            <p:nvSpPr>
              <p:cNvPr id="101" name="矩形 100"/>
              <p:cNvSpPr/>
              <p:nvPr/>
            </p:nvSpPr>
            <p:spPr>
              <a:xfrm>
                <a:off x="3575456" y="5300539"/>
                <a:ext cx="700087" cy="7000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cxnSp>
            <p:nvCxnSpPr>
              <p:cNvPr id="102" name="直接连接符 101"/>
              <p:cNvCxnSpPr/>
              <p:nvPr/>
            </p:nvCxnSpPr>
            <p:spPr>
              <a:xfrm>
                <a:off x="4094141" y="531350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3569783" y="598611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rot="5400000">
                <a:off x="3493849" y="538691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rot="5400000">
                <a:off x="4170613" y="5910626"/>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0" name="文本框 4"/>
            <p:cNvSpPr txBox="1"/>
            <p:nvPr/>
          </p:nvSpPr>
          <p:spPr>
            <a:xfrm>
              <a:off x="3715169" y="2120162"/>
              <a:ext cx="500063" cy="735654"/>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8</a:t>
              </a:r>
              <a:endParaRPr lang="zh-CN" altLang="en-US" sz="2800" dirty="0">
                <a:solidFill>
                  <a:schemeClr val="bg1"/>
                </a:solidFill>
                <a:latin typeface="Impact" panose="020B0806030902050204" pitchFamily="34" charset="0"/>
              </a:endParaRPr>
            </a:p>
          </p:txBody>
        </p:sp>
      </p:grpSp>
      <p:grpSp>
        <p:nvGrpSpPr>
          <p:cNvPr id="106" name="组合 105"/>
          <p:cNvGrpSpPr/>
          <p:nvPr/>
        </p:nvGrpSpPr>
        <p:grpSpPr>
          <a:xfrm>
            <a:off x="6863257" y="2410021"/>
            <a:ext cx="572497" cy="528073"/>
            <a:chOff x="3569784" y="2113339"/>
            <a:chExt cx="705760" cy="742477"/>
          </a:xfrm>
          <a:solidFill>
            <a:schemeClr val="accent2"/>
          </a:solidFill>
        </p:grpSpPr>
        <p:grpSp>
          <p:nvGrpSpPr>
            <p:cNvPr id="107" name="组合 22"/>
            <p:cNvGrpSpPr/>
            <p:nvPr/>
          </p:nvGrpSpPr>
          <p:grpSpPr>
            <a:xfrm rot="1800000">
              <a:off x="3569784" y="2113339"/>
              <a:ext cx="705760" cy="703716"/>
              <a:chOff x="3569783" y="5296910"/>
              <a:chExt cx="705760" cy="703716"/>
            </a:xfrm>
            <a:grpFill/>
          </p:grpSpPr>
          <p:sp>
            <p:nvSpPr>
              <p:cNvPr id="109" name="矩形 108"/>
              <p:cNvSpPr/>
              <p:nvPr/>
            </p:nvSpPr>
            <p:spPr>
              <a:xfrm>
                <a:off x="3575456" y="5300539"/>
                <a:ext cx="700087" cy="7000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cxnSp>
            <p:nvCxnSpPr>
              <p:cNvPr id="110" name="直接连接符 109"/>
              <p:cNvCxnSpPr/>
              <p:nvPr/>
            </p:nvCxnSpPr>
            <p:spPr>
              <a:xfrm>
                <a:off x="4094141" y="531350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3569783" y="598611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rot="5400000">
                <a:off x="3493849" y="5386910"/>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rot="5400000">
                <a:off x="4170613" y="5910626"/>
                <a:ext cx="18000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8" name="文本框 4"/>
            <p:cNvSpPr txBox="1"/>
            <p:nvPr/>
          </p:nvSpPr>
          <p:spPr>
            <a:xfrm>
              <a:off x="3715169" y="2120162"/>
              <a:ext cx="500063" cy="735654"/>
            </a:xfrm>
            <a:prstGeom prst="rect">
              <a:avLst/>
            </a:prstGeom>
            <a:noFill/>
          </p:spPr>
          <p:txBody>
            <a:bodyPr wrap="square" rtlCol="0">
              <a:spAutoFit/>
            </a:bodyPr>
            <a:lstStyle/>
            <a:p>
              <a:r>
                <a:rPr lang="en-US" altLang="zh-CN" sz="2800" dirty="0" smtClean="0">
                  <a:solidFill>
                    <a:schemeClr val="bg1"/>
                  </a:solidFill>
                  <a:latin typeface="Impact" panose="020B0806030902050204" pitchFamily="34" charset="0"/>
                </a:rPr>
                <a:t>7</a:t>
              </a:r>
              <a:endParaRPr lang="zh-CN" altLang="en-US" sz="2800" dirty="0">
                <a:solidFill>
                  <a:schemeClr val="bg1"/>
                </a:solidFill>
                <a:latin typeface="Impact" panose="020B0806030902050204" pitchFamily="34" charset="0"/>
              </a:endParaRPr>
            </a:p>
          </p:txBody>
        </p:sp>
      </p:grpSp>
      <p:sp>
        <p:nvSpPr>
          <p:cNvPr id="114" name="TextBox 113"/>
          <p:cNvSpPr txBox="1"/>
          <p:nvPr/>
        </p:nvSpPr>
        <p:spPr>
          <a:xfrm>
            <a:off x="7904327" y="1462584"/>
            <a:ext cx="3914633" cy="523220"/>
          </a:xfrm>
          <a:prstGeom prst="rect">
            <a:avLst/>
          </a:prstGeom>
          <a:noFill/>
        </p:spPr>
        <p:txBody>
          <a:bodyPr wrap="square" rtlCol="0">
            <a:spAutoFit/>
          </a:bodyPr>
          <a:lstStyle/>
          <a:p>
            <a:r>
              <a:rPr lang="zh-CN" altLang="en-US" sz="2800" dirty="0" smtClean="0">
                <a:solidFill>
                  <a:schemeClr val="bg1"/>
                </a:solidFill>
              </a:rPr>
              <a:t>民族志</a:t>
            </a:r>
            <a:r>
              <a:rPr lang="en-US" altLang="zh-CN" sz="2800" dirty="0" smtClean="0">
                <a:solidFill>
                  <a:schemeClr val="bg1"/>
                </a:solidFill>
              </a:rPr>
              <a:t>/</a:t>
            </a:r>
            <a:r>
              <a:rPr lang="zh-CN" altLang="en-US" sz="2800" dirty="0" smtClean="0">
                <a:solidFill>
                  <a:schemeClr val="bg1"/>
                </a:solidFill>
              </a:rPr>
              <a:t>人类学研究</a:t>
            </a:r>
            <a:endParaRPr lang="zh-CN" altLang="en-US" sz="2800" dirty="0">
              <a:solidFill>
                <a:schemeClr val="bg1"/>
              </a:solidFill>
            </a:endParaRPr>
          </a:p>
        </p:txBody>
      </p:sp>
      <p:sp>
        <p:nvSpPr>
          <p:cNvPr id="115" name="TextBox 114"/>
          <p:cNvSpPr txBox="1"/>
          <p:nvPr/>
        </p:nvSpPr>
        <p:spPr>
          <a:xfrm>
            <a:off x="8018059" y="5381766"/>
            <a:ext cx="3914633" cy="523220"/>
          </a:xfrm>
          <a:prstGeom prst="rect">
            <a:avLst/>
          </a:prstGeom>
          <a:noFill/>
        </p:spPr>
        <p:txBody>
          <a:bodyPr wrap="square" rtlCol="0">
            <a:spAutoFit/>
          </a:bodyPr>
          <a:lstStyle/>
          <a:p>
            <a:r>
              <a:rPr lang="zh-CN" altLang="en-US" sz="2800" dirty="0" smtClean="0">
                <a:solidFill>
                  <a:schemeClr val="bg1"/>
                </a:solidFill>
              </a:rPr>
              <a:t>各种方法的分类</a:t>
            </a:r>
            <a:endParaRPr lang="zh-CN" altLang="en-US" sz="2800" dirty="0">
              <a:solidFill>
                <a:schemeClr val="bg1"/>
              </a:solidFill>
            </a:endParaRPr>
          </a:p>
        </p:txBody>
      </p:sp>
      <p:sp>
        <p:nvSpPr>
          <p:cNvPr id="116" name="TextBox 115"/>
          <p:cNvSpPr txBox="1"/>
          <p:nvPr/>
        </p:nvSpPr>
        <p:spPr>
          <a:xfrm>
            <a:off x="7990762" y="4387756"/>
            <a:ext cx="3914633" cy="523220"/>
          </a:xfrm>
          <a:prstGeom prst="rect">
            <a:avLst/>
          </a:prstGeom>
          <a:noFill/>
        </p:spPr>
        <p:txBody>
          <a:bodyPr wrap="square" rtlCol="0">
            <a:spAutoFit/>
          </a:bodyPr>
          <a:lstStyle/>
          <a:p>
            <a:r>
              <a:rPr lang="en-US" altLang="zh-CN" sz="2800" dirty="0" smtClean="0">
                <a:solidFill>
                  <a:schemeClr val="bg1"/>
                </a:solidFill>
              </a:rPr>
              <a:t>A/B</a:t>
            </a:r>
            <a:r>
              <a:rPr lang="zh-CN" altLang="en-US" sz="2800" dirty="0" smtClean="0">
                <a:solidFill>
                  <a:schemeClr val="bg1"/>
                </a:solidFill>
              </a:rPr>
              <a:t>测试</a:t>
            </a:r>
            <a:endParaRPr lang="zh-CN" altLang="en-US" sz="2800" dirty="0">
              <a:solidFill>
                <a:schemeClr val="bg1"/>
              </a:solidFill>
            </a:endParaRPr>
          </a:p>
        </p:txBody>
      </p:sp>
      <p:sp>
        <p:nvSpPr>
          <p:cNvPr id="117" name="TextBox 116"/>
          <p:cNvSpPr txBox="1"/>
          <p:nvPr/>
        </p:nvSpPr>
        <p:spPr>
          <a:xfrm>
            <a:off x="7952094" y="2397455"/>
            <a:ext cx="3914633" cy="523220"/>
          </a:xfrm>
          <a:prstGeom prst="rect">
            <a:avLst/>
          </a:prstGeom>
          <a:noFill/>
        </p:spPr>
        <p:txBody>
          <a:bodyPr wrap="square" rtlCol="0">
            <a:spAutoFit/>
          </a:bodyPr>
          <a:lstStyle/>
          <a:p>
            <a:r>
              <a:rPr lang="zh-CN" altLang="en-US" sz="2800" dirty="0" smtClean="0">
                <a:solidFill>
                  <a:schemeClr val="bg1"/>
                </a:solidFill>
              </a:rPr>
              <a:t>眼动跟踪研究</a:t>
            </a:r>
            <a:endParaRPr lang="zh-CN" altLang="en-US" sz="2800" dirty="0">
              <a:solidFill>
                <a:schemeClr val="bg1"/>
              </a:solidFill>
            </a:endParaRPr>
          </a:p>
        </p:txBody>
      </p:sp>
      <p:sp>
        <p:nvSpPr>
          <p:cNvPr id="118" name="TextBox 117"/>
          <p:cNvSpPr txBox="1"/>
          <p:nvPr/>
        </p:nvSpPr>
        <p:spPr>
          <a:xfrm>
            <a:off x="7995313" y="3382369"/>
            <a:ext cx="3914633" cy="523220"/>
          </a:xfrm>
          <a:prstGeom prst="rect">
            <a:avLst/>
          </a:prstGeom>
          <a:noFill/>
        </p:spPr>
        <p:txBody>
          <a:bodyPr wrap="square" rtlCol="0">
            <a:spAutoFit/>
          </a:bodyPr>
          <a:lstStyle/>
          <a:p>
            <a:r>
              <a:rPr lang="zh-CN" altLang="en-US" sz="2800" dirty="0" smtClean="0">
                <a:solidFill>
                  <a:schemeClr val="bg1"/>
                </a:solidFill>
              </a:rPr>
              <a:t>快速原型模型</a:t>
            </a:r>
            <a:endParaRPr lang="zh-CN" altLang="en-US" sz="2800" dirty="0">
              <a:solidFill>
                <a:schemeClr val="bg1"/>
              </a:solidFill>
            </a:endParaRPr>
          </a:p>
        </p:txBody>
      </p:sp>
    </p:spTree>
    <p:extLst>
      <p:ext uri="{BB962C8B-B14F-4D97-AF65-F5344CB8AC3E}">
        <p14:creationId xmlns="" xmlns:p14="http://schemas.microsoft.com/office/powerpoint/2010/main" val="14680606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组合 9"/>
          <p:cNvGrpSpPr/>
          <p:nvPr/>
        </p:nvGrpSpPr>
        <p:grpSpPr>
          <a:xfrm>
            <a:off x="0" y="2036"/>
            <a:ext cx="5214939" cy="6855964"/>
            <a:chOff x="-1" y="2036"/>
            <a:chExt cx="5214939" cy="6855964"/>
          </a:xfrm>
        </p:grpSpPr>
        <p:pic>
          <p:nvPicPr>
            <p:cNvPr id="9" name="图片 8"/>
            <p:cNvPicPr>
              <a:picLocks noChangeAspect="1"/>
            </p:cNvPicPr>
            <p:nvPr/>
          </p:nvPicPr>
          <p:blipFill>
            <a:blip r:embed="rId2" cstate="print">
              <a:extLst>
                <a:ext uri="{28A0092B-C50C-407E-A947-70E740481C1C}">
                  <a14:useLocalDpi xmlns:a14="http://schemas.microsoft.com/office/drawing/2010/main" xmlns="" val="0"/>
                </a:ext>
              </a:extLst>
            </a:blip>
            <a:srcRect l="37657" r="12666" b="1669"/>
            <a:stretch>
              <a:fillRect/>
            </a:stretch>
          </p:blipFill>
          <p:spPr>
            <a:xfrm>
              <a:off x="-1" y="2036"/>
              <a:ext cx="5214938" cy="6855964"/>
            </a:xfrm>
            <a:custGeom>
              <a:avLst/>
              <a:gdLst>
                <a:gd name="connsiteX0" fmla="*/ 0 w 5214938"/>
                <a:gd name="connsiteY0" fmla="*/ 0 h 6855964"/>
                <a:gd name="connsiteX1" fmla="*/ 4171951 w 5214938"/>
                <a:gd name="connsiteY1" fmla="*/ 0 h 6855964"/>
                <a:gd name="connsiteX2" fmla="*/ 5214938 w 5214938"/>
                <a:gd name="connsiteY2" fmla="*/ 6855964 h 6855964"/>
                <a:gd name="connsiteX3" fmla="*/ 0 w 5214938"/>
                <a:gd name="connsiteY3" fmla="*/ 6855964 h 6855964"/>
              </a:gdLst>
              <a:ahLst/>
              <a:cxnLst>
                <a:cxn ang="0">
                  <a:pos x="connsiteX0" y="connsiteY0"/>
                </a:cxn>
                <a:cxn ang="0">
                  <a:pos x="connsiteX1" y="connsiteY1"/>
                </a:cxn>
                <a:cxn ang="0">
                  <a:pos x="connsiteX2" y="connsiteY2"/>
                </a:cxn>
                <a:cxn ang="0">
                  <a:pos x="connsiteX3" y="connsiteY3"/>
                </a:cxn>
              </a:cxnLst>
              <a:rect l="l" t="t" r="r" b="b"/>
              <a:pathLst>
                <a:path w="5214938" h="6855964">
                  <a:moveTo>
                    <a:pt x="0" y="0"/>
                  </a:moveTo>
                  <a:lnTo>
                    <a:pt x="4171951" y="0"/>
                  </a:lnTo>
                  <a:lnTo>
                    <a:pt x="5214938" y="6855964"/>
                  </a:lnTo>
                  <a:lnTo>
                    <a:pt x="0" y="6855964"/>
                  </a:lnTo>
                  <a:close/>
                </a:path>
              </a:pathLst>
            </a:custGeom>
          </p:spPr>
        </p:pic>
        <p:sp>
          <p:nvSpPr>
            <p:cNvPr id="8" name="流程图: 手动输入 7"/>
            <p:cNvSpPr/>
            <p:nvPr/>
          </p:nvSpPr>
          <p:spPr>
            <a:xfrm rot="5400000">
              <a:off x="-820513" y="822549"/>
              <a:ext cx="6855964" cy="5214938"/>
            </a:xfrm>
            <a:prstGeom prst="flowChartManualInput">
              <a:avLst/>
            </a:prstGeom>
            <a:solidFill>
              <a:schemeClr val="accent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 name="矩形 2"/>
          <p:cNvSpPr/>
          <p:nvPr/>
        </p:nvSpPr>
        <p:spPr>
          <a:xfrm>
            <a:off x="5109485" y="336429"/>
            <a:ext cx="3264360" cy="523220"/>
          </a:xfrm>
          <a:prstGeom prst="rect">
            <a:avLst/>
          </a:prstGeom>
        </p:spPr>
        <p:txBody>
          <a:bodyPr wrap="square">
            <a:spAutoFit/>
          </a:bodyPr>
          <a:lstStyle/>
          <a:p>
            <a:r>
              <a:rPr lang="en-US" altLang="zh-CN" sz="2800" dirty="0" smtClean="0">
                <a:solidFill>
                  <a:schemeClr val="bg1"/>
                </a:solidFill>
              </a:rPr>
              <a:t>A/B</a:t>
            </a:r>
            <a:r>
              <a:rPr lang="zh-CN" altLang="en-US" sz="2800" dirty="0" smtClean="0">
                <a:solidFill>
                  <a:schemeClr val="bg1"/>
                </a:solidFill>
              </a:rPr>
              <a:t>测试的弱点</a:t>
            </a:r>
            <a:endParaRPr lang="en-US" altLang="zh-CN" sz="2800" dirty="0">
              <a:solidFill>
                <a:schemeClr val="bg1"/>
              </a:solidFill>
            </a:endParaRPr>
          </a:p>
        </p:txBody>
      </p:sp>
      <p:grpSp>
        <p:nvGrpSpPr>
          <p:cNvPr id="7" name="组合 19"/>
          <p:cNvGrpSpPr/>
          <p:nvPr/>
        </p:nvGrpSpPr>
        <p:grpSpPr>
          <a:xfrm>
            <a:off x="3830413" y="5513487"/>
            <a:ext cx="674575" cy="674574"/>
            <a:chOff x="6901486" y="4930945"/>
            <a:chExt cx="674574" cy="674574"/>
          </a:xfrm>
        </p:grpSpPr>
        <p:sp>
          <p:nvSpPr>
            <p:cNvPr id="16" name="圆角矩形 15"/>
            <p:cNvSpPr/>
            <p:nvPr/>
          </p:nvSpPr>
          <p:spPr>
            <a:xfrm>
              <a:off x="6901486" y="4930945"/>
              <a:ext cx="674574" cy="674574"/>
            </a:xfrm>
            <a:prstGeom prst="roundRect">
              <a:avLst>
                <a:gd name="adj" fmla="val 124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Freeform 166"/>
            <p:cNvSpPr>
              <a:spLocks noEditPoints="1"/>
            </p:cNvSpPr>
            <p:nvPr/>
          </p:nvSpPr>
          <p:spPr bwMode="auto">
            <a:xfrm>
              <a:off x="7058592" y="5027726"/>
              <a:ext cx="360363" cy="481013"/>
            </a:xfrm>
            <a:custGeom>
              <a:avLst/>
              <a:gdLst>
                <a:gd name="T0" fmla="*/ 48 w 96"/>
                <a:gd name="T1" fmla="*/ 28 h 128"/>
                <a:gd name="T2" fmla="*/ 28 w 96"/>
                <a:gd name="T3" fmla="*/ 48 h 128"/>
                <a:gd name="T4" fmla="*/ 48 w 96"/>
                <a:gd name="T5" fmla="*/ 68 h 128"/>
                <a:gd name="T6" fmla="*/ 68 w 96"/>
                <a:gd name="T7" fmla="*/ 48 h 128"/>
                <a:gd name="T8" fmla="*/ 48 w 96"/>
                <a:gd name="T9" fmla="*/ 28 h 128"/>
                <a:gd name="T10" fmla="*/ 48 w 96"/>
                <a:gd name="T11" fmla="*/ 60 h 128"/>
                <a:gd name="T12" fmla="*/ 36 w 96"/>
                <a:gd name="T13" fmla="*/ 48 h 128"/>
                <a:gd name="T14" fmla="*/ 48 w 96"/>
                <a:gd name="T15" fmla="*/ 36 h 128"/>
                <a:gd name="T16" fmla="*/ 60 w 96"/>
                <a:gd name="T17" fmla="*/ 48 h 128"/>
                <a:gd name="T18" fmla="*/ 48 w 96"/>
                <a:gd name="T19" fmla="*/ 60 h 128"/>
                <a:gd name="T20" fmla="*/ 48 w 96"/>
                <a:gd name="T21" fmla="*/ 0 h 128"/>
                <a:gd name="T22" fmla="*/ 0 w 96"/>
                <a:gd name="T23" fmla="*/ 48 h 128"/>
                <a:gd name="T24" fmla="*/ 48 w 96"/>
                <a:gd name="T25" fmla="*/ 128 h 128"/>
                <a:gd name="T26" fmla="*/ 96 w 96"/>
                <a:gd name="T27" fmla="*/ 48 h 128"/>
                <a:gd name="T28" fmla="*/ 48 w 96"/>
                <a:gd name="T29" fmla="*/ 0 h 128"/>
                <a:gd name="T30" fmla="*/ 48 w 96"/>
                <a:gd name="T31" fmla="*/ 116 h 128"/>
                <a:gd name="T32" fmla="*/ 8 w 96"/>
                <a:gd name="T33" fmla="*/ 48 h 128"/>
                <a:gd name="T34" fmla="*/ 48 w 96"/>
                <a:gd name="T35" fmla="*/ 8 h 128"/>
                <a:gd name="T36" fmla="*/ 88 w 96"/>
                <a:gd name="T37" fmla="*/ 48 h 128"/>
                <a:gd name="T38" fmla="*/ 48 w 96"/>
                <a:gd name="T39"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6" h="128">
                  <a:moveTo>
                    <a:pt x="48" y="28"/>
                  </a:moveTo>
                  <a:cubicBezTo>
                    <a:pt x="37" y="28"/>
                    <a:pt x="28" y="37"/>
                    <a:pt x="28" y="48"/>
                  </a:cubicBezTo>
                  <a:cubicBezTo>
                    <a:pt x="28" y="59"/>
                    <a:pt x="37" y="68"/>
                    <a:pt x="48" y="68"/>
                  </a:cubicBezTo>
                  <a:cubicBezTo>
                    <a:pt x="59" y="68"/>
                    <a:pt x="68" y="59"/>
                    <a:pt x="68" y="48"/>
                  </a:cubicBezTo>
                  <a:cubicBezTo>
                    <a:pt x="68" y="37"/>
                    <a:pt x="59" y="28"/>
                    <a:pt x="48" y="28"/>
                  </a:cubicBezTo>
                  <a:close/>
                  <a:moveTo>
                    <a:pt x="48" y="60"/>
                  </a:moveTo>
                  <a:cubicBezTo>
                    <a:pt x="41" y="60"/>
                    <a:pt x="36" y="55"/>
                    <a:pt x="36" y="48"/>
                  </a:cubicBezTo>
                  <a:cubicBezTo>
                    <a:pt x="36" y="41"/>
                    <a:pt x="41" y="36"/>
                    <a:pt x="48" y="36"/>
                  </a:cubicBezTo>
                  <a:cubicBezTo>
                    <a:pt x="55" y="36"/>
                    <a:pt x="60" y="41"/>
                    <a:pt x="60" y="48"/>
                  </a:cubicBezTo>
                  <a:cubicBezTo>
                    <a:pt x="60" y="55"/>
                    <a:pt x="55" y="60"/>
                    <a:pt x="48" y="60"/>
                  </a:cubicBezTo>
                  <a:close/>
                  <a:moveTo>
                    <a:pt x="48" y="0"/>
                  </a:moveTo>
                  <a:cubicBezTo>
                    <a:pt x="21" y="0"/>
                    <a:pt x="0" y="21"/>
                    <a:pt x="0" y="48"/>
                  </a:cubicBezTo>
                  <a:cubicBezTo>
                    <a:pt x="0" y="68"/>
                    <a:pt x="40" y="128"/>
                    <a:pt x="48" y="128"/>
                  </a:cubicBezTo>
                  <a:cubicBezTo>
                    <a:pt x="56" y="128"/>
                    <a:pt x="96" y="68"/>
                    <a:pt x="96" y="48"/>
                  </a:cubicBezTo>
                  <a:cubicBezTo>
                    <a:pt x="96" y="21"/>
                    <a:pt x="75" y="0"/>
                    <a:pt x="48" y="0"/>
                  </a:cubicBezTo>
                  <a:close/>
                  <a:moveTo>
                    <a:pt x="48" y="116"/>
                  </a:moveTo>
                  <a:cubicBezTo>
                    <a:pt x="41" y="116"/>
                    <a:pt x="8" y="65"/>
                    <a:pt x="8" y="48"/>
                  </a:cubicBezTo>
                  <a:cubicBezTo>
                    <a:pt x="8" y="26"/>
                    <a:pt x="26" y="8"/>
                    <a:pt x="48" y="8"/>
                  </a:cubicBezTo>
                  <a:cubicBezTo>
                    <a:pt x="70" y="8"/>
                    <a:pt x="88" y="26"/>
                    <a:pt x="88" y="48"/>
                  </a:cubicBezTo>
                  <a:cubicBezTo>
                    <a:pt x="88" y="64"/>
                    <a:pt x="55" y="116"/>
                    <a:pt x="48"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0" name="组合 17"/>
          <p:cNvGrpSpPr/>
          <p:nvPr/>
        </p:nvGrpSpPr>
        <p:grpSpPr>
          <a:xfrm>
            <a:off x="3493126" y="3740349"/>
            <a:ext cx="674575" cy="674574"/>
            <a:chOff x="6121230" y="3840391"/>
            <a:chExt cx="674574" cy="674574"/>
          </a:xfrm>
        </p:grpSpPr>
        <p:sp>
          <p:nvSpPr>
            <p:cNvPr id="15" name="圆角矩形 14"/>
            <p:cNvSpPr/>
            <p:nvPr/>
          </p:nvSpPr>
          <p:spPr>
            <a:xfrm>
              <a:off x="6121230" y="3840391"/>
              <a:ext cx="674574" cy="674574"/>
            </a:xfrm>
            <a:prstGeom prst="roundRect">
              <a:avLst>
                <a:gd name="adj" fmla="val 124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Freeform 175"/>
            <p:cNvSpPr>
              <a:spLocks noEditPoints="1"/>
            </p:cNvSpPr>
            <p:nvPr/>
          </p:nvSpPr>
          <p:spPr bwMode="auto">
            <a:xfrm>
              <a:off x="6218011" y="3937966"/>
              <a:ext cx="481013" cy="479425"/>
            </a:xfrm>
            <a:custGeom>
              <a:avLst/>
              <a:gdLst>
                <a:gd name="T0" fmla="*/ 59 w 128"/>
                <a:gd name="T1" fmla="*/ 96 h 128"/>
                <a:gd name="T2" fmla="*/ 29 w 128"/>
                <a:gd name="T3" fmla="*/ 96 h 128"/>
                <a:gd name="T4" fmla="*/ 20 w 128"/>
                <a:gd name="T5" fmla="*/ 100 h 128"/>
                <a:gd name="T6" fmla="*/ 29 w 128"/>
                <a:gd name="T7" fmla="*/ 104 h 128"/>
                <a:gd name="T8" fmla="*/ 59 w 128"/>
                <a:gd name="T9" fmla="*/ 104 h 128"/>
                <a:gd name="T10" fmla="*/ 108 w 128"/>
                <a:gd name="T11" fmla="*/ 100 h 128"/>
                <a:gd name="T12" fmla="*/ 44 w 128"/>
                <a:gd name="T13" fmla="*/ 110 h 128"/>
                <a:gd name="T14" fmla="*/ 44 w 128"/>
                <a:gd name="T15" fmla="*/ 90 h 128"/>
                <a:gd name="T16" fmla="*/ 44 w 128"/>
                <a:gd name="T17" fmla="*/ 110 h 128"/>
                <a:gd name="T18" fmla="*/ 95 w 128"/>
                <a:gd name="T19" fmla="*/ 64 h 128"/>
                <a:gd name="T20" fmla="*/ 65 w 128"/>
                <a:gd name="T21" fmla="*/ 64 h 128"/>
                <a:gd name="T22" fmla="*/ 20 w 128"/>
                <a:gd name="T23" fmla="*/ 68 h 128"/>
                <a:gd name="T24" fmla="*/ 65 w 128"/>
                <a:gd name="T25" fmla="*/ 72 h 128"/>
                <a:gd name="T26" fmla="*/ 95 w 128"/>
                <a:gd name="T27" fmla="*/ 72 h 128"/>
                <a:gd name="T28" fmla="*/ 108 w 128"/>
                <a:gd name="T29" fmla="*/ 68 h 128"/>
                <a:gd name="T30" fmla="*/ 80 w 128"/>
                <a:gd name="T31" fmla="*/ 78 h 128"/>
                <a:gd name="T32" fmla="*/ 80 w 128"/>
                <a:gd name="T33" fmla="*/ 58 h 128"/>
                <a:gd name="T34" fmla="*/ 80 w 128"/>
                <a:gd name="T35" fmla="*/ 78 h 128"/>
                <a:gd name="T36" fmla="*/ 16 w 128"/>
                <a:gd name="T37" fmla="*/ 0 h 128"/>
                <a:gd name="T38" fmla="*/ 0 w 128"/>
                <a:gd name="T39" fmla="*/ 112 h 128"/>
                <a:gd name="T40" fmla="*/ 112 w 128"/>
                <a:gd name="T41" fmla="*/ 128 h 128"/>
                <a:gd name="T42" fmla="*/ 128 w 128"/>
                <a:gd name="T43" fmla="*/ 16 h 128"/>
                <a:gd name="T44" fmla="*/ 120 w 128"/>
                <a:gd name="T45" fmla="*/ 112 h 128"/>
                <a:gd name="T46" fmla="*/ 16 w 128"/>
                <a:gd name="T47" fmla="*/ 120 h 128"/>
                <a:gd name="T48" fmla="*/ 8 w 128"/>
                <a:gd name="T49" fmla="*/ 16 h 128"/>
                <a:gd name="T50" fmla="*/ 112 w 128"/>
                <a:gd name="T51" fmla="*/ 8 h 128"/>
                <a:gd name="T52" fmla="*/ 120 w 128"/>
                <a:gd name="T53" fmla="*/ 112 h 128"/>
                <a:gd name="T54" fmla="*/ 59 w 128"/>
                <a:gd name="T55" fmla="*/ 32 h 128"/>
                <a:gd name="T56" fmla="*/ 29 w 128"/>
                <a:gd name="T57" fmla="*/ 32 h 128"/>
                <a:gd name="T58" fmla="*/ 20 w 128"/>
                <a:gd name="T59" fmla="*/ 36 h 128"/>
                <a:gd name="T60" fmla="*/ 29 w 128"/>
                <a:gd name="T61" fmla="*/ 40 h 128"/>
                <a:gd name="T62" fmla="*/ 59 w 128"/>
                <a:gd name="T63" fmla="*/ 40 h 128"/>
                <a:gd name="T64" fmla="*/ 108 w 128"/>
                <a:gd name="T65" fmla="*/ 36 h 128"/>
                <a:gd name="T66" fmla="*/ 44 w 128"/>
                <a:gd name="T67" fmla="*/ 46 h 128"/>
                <a:gd name="T68" fmla="*/ 44 w 128"/>
                <a:gd name="T69" fmla="*/ 26 h 128"/>
                <a:gd name="T70" fmla="*/ 44 w 128"/>
                <a:gd name="T71" fmla="*/ 4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 h="128">
                  <a:moveTo>
                    <a:pt x="104" y="96"/>
                  </a:moveTo>
                  <a:cubicBezTo>
                    <a:pt x="59" y="96"/>
                    <a:pt x="59" y="96"/>
                    <a:pt x="59" y="96"/>
                  </a:cubicBezTo>
                  <a:cubicBezTo>
                    <a:pt x="58" y="89"/>
                    <a:pt x="51" y="84"/>
                    <a:pt x="44" y="84"/>
                  </a:cubicBezTo>
                  <a:cubicBezTo>
                    <a:pt x="37" y="84"/>
                    <a:pt x="30" y="89"/>
                    <a:pt x="29" y="96"/>
                  </a:cubicBezTo>
                  <a:cubicBezTo>
                    <a:pt x="24" y="96"/>
                    <a:pt x="24" y="96"/>
                    <a:pt x="24" y="96"/>
                  </a:cubicBezTo>
                  <a:cubicBezTo>
                    <a:pt x="22" y="96"/>
                    <a:pt x="20" y="98"/>
                    <a:pt x="20" y="100"/>
                  </a:cubicBezTo>
                  <a:cubicBezTo>
                    <a:pt x="20" y="102"/>
                    <a:pt x="22" y="104"/>
                    <a:pt x="24" y="104"/>
                  </a:cubicBezTo>
                  <a:cubicBezTo>
                    <a:pt x="29" y="104"/>
                    <a:pt x="29" y="104"/>
                    <a:pt x="29" y="104"/>
                  </a:cubicBezTo>
                  <a:cubicBezTo>
                    <a:pt x="30" y="111"/>
                    <a:pt x="37" y="116"/>
                    <a:pt x="44" y="116"/>
                  </a:cubicBezTo>
                  <a:cubicBezTo>
                    <a:pt x="51" y="116"/>
                    <a:pt x="58" y="111"/>
                    <a:pt x="59" y="104"/>
                  </a:cubicBezTo>
                  <a:cubicBezTo>
                    <a:pt x="104" y="104"/>
                    <a:pt x="104" y="104"/>
                    <a:pt x="104" y="104"/>
                  </a:cubicBezTo>
                  <a:cubicBezTo>
                    <a:pt x="106" y="104"/>
                    <a:pt x="108" y="102"/>
                    <a:pt x="108" y="100"/>
                  </a:cubicBezTo>
                  <a:cubicBezTo>
                    <a:pt x="108" y="98"/>
                    <a:pt x="106" y="96"/>
                    <a:pt x="104" y="96"/>
                  </a:cubicBezTo>
                  <a:close/>
                  <a:moveTo>
                    <a:pt x="44" y="110"/>
                  </a:moveTo>
                  <a:cubicBezTo>
                    <a:pt x="39" y="110"/>
                    <a:pt x="34" y="105"/>
                    <a:pt x="34" y="100"/>
                  </a:cubicBezTo>
                  <a:cubicBezTo>
                    <a:pt x="34" y="95"/>
                    <a:pt x="39" y="90"/>
                    <a:pt x="44" y="90"/>
                  </a:cubicBezTo>
                  <a:cubicBezTo>
                    <a:pt x="49" y="90"/>
                    <a:pt x="54" y="95"/>
                    <a:pt x="54" y="100"/>
                  </a:cubicBezTo>
                  <a:cubicBezTo>
                    <a:pt x="54" y="105"/>
                    <a:pt x="49" y="110"/>
                    <a:pt x="44" y="110"/>
                  </a:cubicBezTo>
                  <a:close/>
                  <a:moveTo>
                    <a:pt x="104" y="64"/>
                  </a:moveTo>
                  <a:cubicBezTo>
                    <a:pt x="95" y="64"/>
                    <a:pt x="95" y="64"/>
                    <a:pt x="95" y="64"/>
                  </a:cubicBezTo>
                  <a:cubicBezTo>
                    <a:pt x="94" y="57"/>
                    <a:pt x="87" y="52"/>
                    <a:pt x="80" y="52"/>
                  </a:cubicBezTo>
                  <a:cubicBezTo>
                    <a:pt x="73" y="52"/>
                    <a:pt x="66" y="57"/>
                    <a:pt x="65" y="64"/>
                  </a:cubicBezTo>
                  <a:cubicBezTo>
                    <a:pt x="24" y="64"/>
                    <a:pt x="24" y="64"/>
                    <a:pt x="24" y="64"/>
                  </a:cubicBezTo>
                  <a:cubicBezTo>
                    <a:pt x="22" y="64"/>
                    <a:pt x="20" y="66"/>
                    <a:pt x="20" y="68"/>
                  </a:cubicBezTo>
                  <a:cubicBezTo>
                    <a:pt x="20" y="70"/>
                    <a:pt x="22" y="72"/>
                    <a:pt x="24" y="72"/>
                  </a:cubicBezTo>
                  <a:cubicBezTo>
                    <a:pt x="65" y="72"/>
                    <a:pt x="65" y="72"/>
                    <a:pt x="65" y="72"/>
                  </a:cubicBezTo>
                  <a:cubicBezTo>
                    <a:pt x="66" y="79"/>
                    <a:pt x="73" y="84"/>
                    <a:pt x="80" y="84"/>
                  </a:cubicBezTo>
                  <a:cubicBezTo>
                    <a:pt x="87" y="84"/>
                    <a:pt x="94" y="79"/>
                    <a:pt x="95" y="72"/>
                  </a:cubicBezTo>
                  <a:cubicBezTo>
                    <a:pt x="104" y="72"/>
                    <a:pt x="104" y="72"/>
                    <a:pt x="104" y="72"/>
                  </a:cubicBezTo>
                  <a:cubicBezTo>
                    <a:pt x="106" y="72"/>
                    <a:pt x="108" y="70"/>
                    <a:pt x="108" y="68"/>
                  </a:cubicBezTo>
                  <a:cubicBezTo>
                    <a:pt x="108" y="66"/>
                    <a:pt x="106" y="64"/>
                    <a:pt x="104" y="64"/>
                  </a:cubicBezTo>
                  <a:close/>
                  <a:moveTo>
                    <a:pt x="80" y="78"/>
                  </a:moveTo>
                  <a:cubicBezTo>
                    <a:pt x="75" y="78"/>
                    <a:pt x="70" y="73"/>
                    <a:pt x="70" y="68"/>
                  </a:cubicBezTo>
                  <a:cubicBezTo>
                    <a:pt x="70" y="63"/>
                    <a:pt x="75" y="58"/>
                    <a:pt x="80" y="58"/>
                  </a:cubicBezTo>
                  <a:cubicBezTo>
                    <a:pt x="85" y="58"/>
                    <a:pt x="90" y="63"/>
                    <a:pt x="90" y="68"/>
                  </a:cubicBezTo>
                  <a:cubicBezTo>
                    <a:pt x="90" y="73"/>
                    <a:pt x="85" y="78"/>
                    <a:pt x="80" y="78"/>
                  </a:cubicBezTo>
                  <a:close/>
                  <a:moveTo>
                    <a:pt x="112" y="0"/>
                  </a:moveTo>
                  <a:cubicBezTo>
                    <a:pt x="16" y="0"/>
                    <a:pt x="16" y="0"/>
                    <a:pt x="16" y="0"/>
                  </a:cubicBezTo>
                  <a:cubicBezTo>
                    <a:pt x="7" y="0"/>
                    <a:pt x="0" y="7"/>
                    <a:pt x="0" y="16"/>
                  </a:cubicBezTo>
                  <a:cubicBezTo>
                    <a:pt x="0" y="112"/>
                    <a:pt x="0" y="112"/>
                    <a:pt x="0" y="112"/>
                  </a:cubicBezTo>
                  <a:cubicBezTo>
                    <a:pt x="0" y="121"/>
                    <a:pt x="7" y="128"/>
                    <a:pt x="16" y="128"/>
                  </a:cubicBezTo>
                  <a:cubicBezTo>
                    <a:pt x="112" y="128"/>
                    <a:pt x="112" y="128"/>
                    <a:pt x="112" y="128"/>
                  </a:cubicBezTo>
                  <a:cubicBezTo>
                    <a:pt x="121" y="128"/>
                    <a:pt x="128" y="121"/>
                    <a:pt x="128" y="112"/>
                  </a:cubicBezTo>
                  <a:cubicBezTo>
                    <a:pt x="128" y="16"/>
                    <a:pt x="128" y="16"/>
                    <a:pt x="128" y="16"/>
                  </a:cubicBezTo>
                  <a:cubicBezTo>
                    <a:pt x="128" y="7"/>
                    <a:pt x="121" y="0"/>
                    <a:pt x="112" y="0"/>
                  </a:cubicBezTo>
                  <a:close/>
                  <a:moveTo>
                    <a:pt x="120" y="112"/>
                  </a:moveTo>
                  <a:cubicBezTo>
                    <a:pt x="120" y="116"/>
                    <a:pt x="116" y="120"/>
                    <a:pt x="112" y="120"/>
                  </a:cubicBezTo>
                  <a:cubicBezTo>
                    <a:pt x="16" y="120"/>
                    <a:pt x="16" y="120"/>
                    <a:pt x="16" y="120"/>
                  </a:cubicBezTo>
                  <a:cubicBezTo>
                    <a:pt x="12" y="120"/>
                    <a:pt x="8" y="116"/>
                    <a:pt x="8" y="112"/>
                  </a:cubicBezTo>
                  <a:cubicBezTo>
                    <a:pt x="8" y="16"/>
                    <a:pt x="8" y="16"/>
                    <a:pt x="8" y="16"/>
                  </a:cubicBezTo>
                  <a:cubicBezTo>
                    <a:pt x="8" y="12"/>
                    <a:pt x="12" y="8"/>
                    <a:pt x="16" y="8"/>
                  </a:cubicBezTo>
                  <a:cubicBezTo>
                    <a:pt x="112" y="8"/>
                    <a:pt x="112" y="8"/>
                    <a:pt x="112" y="8"/>
                  </a:cubicBezTo>
                  <a:cubicBezTo>
                    <a:pt x="116" y="8"/>
                    <a:pt x="120" y="12"/>
                    <a:pt x="120" y="16"/>
                  </a:cubicBezTo>
                  <a:lnTo>
                    <a:pt x="120" y="112"/>
                  </a:lnTo>
                  <a:close/>
                  <a:moveTo>
                    <a:pt x="104" y="32"/>
                  </a:moveTo>
                  <a:cubicBezTo>
                    <a:pt x="59" y="32"/>
                    <a:pt x="59" y="32"/>
                    <a:pt x="59" y="32"/>
                  </a:cubicBezTo>
                  <a:cubicBezTo>
                    <a:pt x="58" y="25"/>
                    <a:pt x="51" y="20"/>
                    <a:pt x="44" y="20"/>
                  </a:cubicBezTo>
                  <a:cubicBezTo>
                    <a:pt x="37" y="20"/>
                    <a:pt x="30" y="25"/>
                    <a:pt x="29" y="32"/>
                  </a:cubicBezTo>
                  <a:cubicBezTo>
                    <a:pt x="24" y="32"/>
                    <a:pt x="24" y="32"/>
                    <a:pt x="24" y="32"/>
                  </a:cubicBezTo>
                  <a:cubicBezTo>
                    <a:pt x="22" y="32"/>
                    <a:pt x="20" y="34"/>
                    <a:pt x="20" y="36"/>
                  </a:cubicBezTo>
                  <a:cubicBezTo>
                    <a:pt x="20" y="38"/>
                    <a:pt x="22" y="40"/>
                    <a:pt x="24" y="40"/>
                  </a:cubicBezTo>
                  <a:cubicBezTo>
                    <a:pt x="29" y="40"/>
                    <a:pt x="29" y="40"/>
                    <a:pt x="29" y="40"/>
                  </a:cubicBezTo>
                  <a:cubicBezTo>
                    <a:pt x="30" y="47"/>
                    <a:pt x="37" y="52"/>
                    <a:pt x="44" y="52"/>
                  </a:cubicBezTo>
                  <a:cubicBezTo>
                    <a:pt x="51" y="52"/>
                    <a:pt x="58" y="47"/>
                    <a:pt x="59" y="40"/>
                  </a:cubicBezTo>
                  <a:cubicBezTo>
                    <a:pt x="104" y="40"/>
                    <a:pt x="104" y="40"/>
                    <a:pt x="104" y="40"/>
                  </a:cubicBezTo>
                  <a:cubicBezTo>
                    <a:pt x="106" y="40"/>
                    <a:pt x="108" y="38"/>
                    <a:pt x="108" y="36"/>
                  </a:cubicBezTo>
                  <a:cubicBezTo>
                    <a:pt x="108" y="34"/>
                    <a:pt x="106" y="32"/>
                    <a:pt x="104" y="32"/>
                  </a:cubicBezTo>
                  <a:close/>
                  <a:moveTo>
                    <a:pt x="44" y="46"/>
                  </a:moveTo>
                  <a:cubicBezTo>
                    <a:pt x="39" y="46"/>
                    <a:pt x="34" y="41"/>
                    <a:pt x="34" y="36"/>
                  </a:cubicBezTo>
                  <a:cubicBezTo>
                    <a:pt x="34" y="31"/>
                    <a:pt x="39" y="26"/>
                    <a:pt x="44" y="26"/>
                  </a:cubicBezTo>
                  <a:cubicBezTo>
                    <a:pt x="49" y="26"/>
                    <a:pt x="54" y="31"/>
                    <a:pt x="54" y="36"/>
                  </a:cubicBezTo>
                  <a:cubicBezTo>
                    <a:pt x="54" y="41"/>
                    <a:pt x="49" y="46"/>
                    <a:pt x="44" y="4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合 16"/>
          <p:cNvGrpSpPr/>
          <p:nvPr/>
        </p:nvGrpSpPr>
        <p:grpSpPr>
          <a:xfrm>
            <a:off x="3155838" y="1954600"/>
            <a:ext cx="674575" cy="674574"/>
            <a:chOff x="6901486" y="2557633"/>
            <a:chExt cx="674574" cy="674574"/>
          </a:xfrm>
        </p:grpSpPr>
        <p:sp>
          <p:nvSpPr>
            <p:cNvPr id="14" name="圆角矩形 13"/>
            <p:cNvSpPr/>
            <p:nvPr/>
          </p:nvSpPr>
          <p:spPr>
            <a:xfrm>
              <a:off x="6901486" y="2557633"/>
              <a:ext cx="674574" cy="674574"/>
            </a:xfrm>
            <a:prstGeom prst="roundRect">
              <a:avLst>
                <a:gd name="adj" fmla="val 124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Freeform 209"/>
            <p:cNvSpPr>
              <a:spLocks noEditPoints="1"/>
            </p:cNvSpPr>
            <p:nvPr/>
          </p:nvSpPr>
          <p:spPr bwMode="auto">
            <a:xfrm>
              <a:off x="6999061" y="2654414"/>
              <a:ext cx="479425" cy="481013"/>
            </a:xfrm>
            <a:custGeom>
              <a:avLst/>
              <a:gdLst>
                <a:gd name="T0" fmla="*/ 60 w 128"/>
                <a:gd name="T1" fmla="*/ 0 h 128"/>
                <a:gd name="T2" fmla="*/ 53 w 128"/>
                <a:gd name="T3" fmla="*/ 0 h 128"/>
                <a:gd name="T4" fmla="*/ 53 w 128"/>
                <a:gd name="T5" fmla="*/ 12 h 128"/>
                <a:gd name="T6" fmla="*/ 0 w 128"/>
                <a:gd name="T7" fmla="*/ 70 h 128"/>
                <a:gd name="T8" fmla="*/ 58 w 128"/>
                <a:gd name="T9" fmla="*/ 128 h 128"/>
                <a:gd name="T10" fmla="*/ 111 w 128"/>
                <a:gd name="T11" fmla="*/ 94 h 128"/>
                <a:gd name="T12" fmla="*/ 120 w 128"/>
                <a:gd name="T13" fmla="*/ 96 h 128"/>
                <a:gd name="T14" fmla="*/ 128 w 128"/>
                <a:gd name="T15" fmla="*/ 66 h 128"/>
                <a:gd name="T16" fmla="*/ 60 w 128"/>
                <a:gd name="T17" fmla="*/ 0 h 128"/>
                <a:gd name="T18" fmla="*/ 58 w 128"/>
                <a:gd name="T19" fmla="*/ 120 h 128"/>
                <a:gd name="T20" fmla="*/ 8 w 128"/>
                <a:gd name="T21" fmla="*/ 70 h 128"/>
                <a:gd name="T22" fmla="*/ 52 w 128"/>
                <a:gd name="T23" fmla="*/ 20 h 128"/>
                <a:gd name="T24" fmla="*/ 52 w 128"/>
                <a:gd name="T25" fmla="*/ 78 h 128"/>
                <a:gd name="T26" fmla="*/ 60 w 128"/>
                <a:gd name="T27" fmla="*/ 80 h 128"/>
                <a:gd name="T28" fmla="*/ 103 w 128"/>
                <a:gd name="T29" fmla="*/ 91 h 128"/>
                <a:gd name="T30" fmla="*/ 58 w 128"/>
                <a:gd name="T31" fmla="*/ 120 h 128"/>
                <a:gd name="T32" fmla="*/ 114 w 128"/>
                <a:gd name="T33" fmla="*/ 86 h 128"/>
                <a:gd name="T34" fmla="*/ 60 w 128"/>
                <a:gd name="T35" fmla="*/ 72 h 128"/>
                <a:gd name="T36" fmla="*/ 60 w 128"/>
                <a:gd name="T37" fmla="*/ 8 h 128"/>
                <a:gd name="T38" fmla="*/ 120 w 128"/>
                <a:gd name="T39" fmla="*/ 66 h 128"/>
                <a:gd name="T40" fmla="*/ 114 w 128"/>
                <a:gd name="T41" fmla="*/ 8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0" y="0"/>
                  </a:moveTo>
                  <a:cubicBezTo>
                    <a:pt x="53" y="0"/>
                    <a:pt x="53" y="0"/>
                    <a:pt x="53" y="0"/>
                  </a:cubicBezTo>
                  <a:cubicBezTo>
                    <a:pt x="53" y="12"/>
                    <a:pt x="53" y="12"/>
                    <a:pt x="53" y="12"/>
                  </a:cubicBezTo>
                  <a:cubicBezTo>
                    <a:pt x="23" y="15"/>
                    <a:pt x="0" y="40"/>
                    <a:pt x="0" y="70"/>
                  </a:cubicBezTo>
                  <a:cubicBezTo>
                    <a:pt x="0" y="102"/>
                    <a:pt x="26" y="128"/>
                    <a:pt x="58" y="128"/>
                  </a:cubicBezTo>
                  <a:cubicBezTo>
                    <a:pt x="82" y="128"/>
                    <a:pt x="102" y="114"/>
                    <a:pt x="111" y="94"/>
                  </a:cubicBezTo>
                  <a:cubicBezTo>
                    <a:pt x="120" y="96"/>
                    <a:pt x="120" y="96"/>
                    <a:pt x="120" y="96"/>
                  </a:cubicBezTo>
                  <a:cubicBezTo>
                    <a:pt x="124" y="89"/>
                    <a:pt x="128" y="79"/>
                    <a:pt x="128" y="66"/>
                  </a:cubicBezTo>
                  <a:cubicBezTo>
                    <a:pt x="128" y="30"/>
                    <a:pt x="94" y="0"/>
                    <a:pt x="60" y="0"/>
                  </a:cubicBezTo>
                  <a:close/>
                  <a:moveTo>
                    <a:pt x="58" y="120"/>
                  </a:moveTo>
                  <a:cubicBezTo>
                    <a:pt x="30" y="120"/>
                    <a:pt x="8" y="98"/>
                    <a:pt x="8" y="70"/>
                  </a:cubicBezTo>
                  <a:cubicBezTo>
                    <a:pt x="8" y="45"/>
                    <a:pt x="28" y="24"/>
                    <a:pt x="52" y="20"/>
                  </a:cubicBezTo>
                  <a:cubicBezTo>
                    <a:pt x="52" y="78"/>
                    <a:pt x="52" y="78"/>
                    <a:pt x="52" y="78"/>
                  </a:cubicBezTo>
                  <a:cubicBezTo>
                    <a:pt x="60" y="80"/>
                    <a:pt x="60" y="80"/>
                    <a:pt x="60" y="80"/>
                  </a:cubicBezTo>
                  <a:cubicBezTo>
                    <a:pt x="103" y="91"/>
                    <a:pt x="103" y="91"/>
                    <a:pt x="103" y="91"/>
                  </a:cubicBezTo>
                  <a:cubicBezTo>
                    <a:pt x="96" y="109"/>
                    <a:pt x="77" y="120"/>
                    <a:pt x="58" y="120"/>
                  </a:cubicBezTo>
                  <a:close/>
                  <a:moveTo>
                    <a:pt x="114" y="86"/>
                  </a:moveTo>
                  <a:cubicBezTo>
                    <a:pt x="60" y="72"/>
                    <a:pt x="60" y="72"/>
                    <a:pt x="60" y="72"/>
                  </a:cubicBezTo>
                  <a:cubicBezTo>
                    <a:pt x="60" y="8"/>
                    <a:pt x="60" y="8"/>
                    <a:pt x="60" y="8"/>
                  </a:cubicBezTo>
                  <a:cubicBezTo>
                    <a:pt x="89" y="8"/>
                    <a:pt x="120" y="35"/>
                    <a:pt x="120" y="66"/>
                  </a:cubicBezTo>
                  <a:cubicBezTo>
                    <a:pt x="120" y="75"/>
                    <a:pt x="117" y="81"/>
                    <a:pt x="114" y="8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2" name="矩形 21"/>
          <p:cNvSpPr/>
          <p:nvPr/>
        </p:nvSpPr>
        <p:spPr>
          <a:xfrm>
            <a:off x="4955069" y="1407509"/>
            <a:ext cx="6096000" cy="1015663"/>
          </a:xfrm>
          <a:prstGeom prst="rect">
            <a:avLst/>
          </a:prstGeom>
        </p:spPr>
        <p:txBody>
          <a:bodyPr>
            <a:spAutoFit/>
          </a:bodyPr>
          <a:lstStyle/>
          <a:p>
            <a:r>
              <a:rPr lang="en-US" altLang="zh-CN" sz="2000" b="1" dirty="0" smtClean="0">
                <a:solidFill>
                  <a:schemeClr val="bg1"/>
                </a:solidFill>
                <a:latin typeface="宋体" pitchFamily="2" charset="-122"/>
                <a:ea typeface="宋体" pitchFamily="2" charset="-122"/>
              </a:rPr>
              <a:t>1.</a:t>
            </a:r>
            <a:r>
              <a:rPr lang="zh-CN" altLang="en-US" sz="2000" b="1" dirty="0" smtClean="0">
                <a:solidFill>
                  <a:schemeClr val="bg1"/>
                </a:solidFill>
                <a:latin typeface="宋体" pitchFamily="2" charset="-122"/>
                <a:ea typeface="宋体" pitchFamily="2" charset="-122"/>
              </a:rPr>
              <a:t>运行成本随着时间的推移而变大，增加网站运维的复杂度，对网站数据收集和数据挖掘的能力也是一个挑战。</a:t>
            </a:r>
            <a:endParaRPr lang="zh-CN" altLang="en-US" sz="2000" b="1" dirty="0">
              <a:solidFill>
                <a:schemeClr val="bg1"/>
              </a:solidFill>
              <a:latin typeface="宋体" pitchFamily="2" charset="-122"/>
              <a:ea typeface="宋体" pitchFamily="2" charset="-122"/>
            </a:endParaRPr>
          </a:p>
        </p:txBody>
      </p:sp>
      <p:sp>
        <p:nvSpPr>
          <p:cNvPr id="26" name="矩形 25"/>
          <p:cNvSpPr/>
          <p:nvPr/>
        </p:nvSpPr>
        <p:spPr>
          <a:xfrm>
            <a:off x="5211323" y="2757004"/>
            <a:ext cx="6096000" cy="707886"/>
          </a:xfrm>
          <a:prstGeom prst="rect">
            <a:avLst/>
          </a:prstGeom>
        </p:spPr>
        <p:txBody>
          <a:bodyPr>
            <a:spAutoFit/>
          </a:bodyPr>
          <a:lstStyle/>
          <a:p>
            <a:r>
              <a:rPr lang="en-US" altLang="zh-CN" sz="2000" b="1" dirty="0" smtClean="0">
                <a:solidFill>
                  <a:schemeClr val="bg1"/>
                </a:solidFill>
                <a:latin typeface="宋体" pitchFamily="2" charset="-122"/>
                <a:ea typeface="宋体" pitchFamily="2" charset="-122"/>
              </a:rPr>
              <a:t>2.</a:t>
            </a:r>
            <a:r>
              <a:rPr lang="zh-CN" altLang="en-US" sz="2000" b="1" dirty="0" smtClean="0">
                <a:solidFill>
                  <a:schemeClr val="bg1"/>
                </a:solidFill>
                <a:latin typeface="宋体" pitchFamily="2" charset="-122"/>
                <a:ea typeface="宋体" pitchFamily="2" charset="-122"/>
              </a:rPr>
              <a:t>用户的反馈应该包括用户的情绪，交互行为不是用户的全部反馈</a:t>
            </a:r>
            <a:endParaRPr lang="zh-CN" altLang="en-US" sz="2000" b="1" dirty="0">
              <a:solidFill>
                <a:schemeClr val="bg1"/>
              </a:solidFill>
              <a:latin typeface="宋体" pitchFamily="2" charset="-122"/>
              <a:ea typeface="宋体" pitchFamily="2" charset="-122"/>
            </a:endParaRPr>
          </a:p>
        </p:txBody>
      </p:sp>
      <p:grpSp>
        <p:nvGrpSpPr>
          <p:cNvPr id="20" name="组合 26"/>
          <p:cNvGrpSpPr/>
          <p:nvPr/>
        </p:nvGrpSpPr>
        <p:grpSpPr>
          <a:xfrm>
            <a:off x="5385690" y="3959295"/>
            <a:ext cx="6314365" cy="2015713"/>
            <a:chOff x="4873181" y="386286"/>
            <a:chExt cx="6314365" cy="2015713"/>
          </a:xfrm>
        </p:grpSpPr>
        <p:sp>
          <p:nvSpPr>
            <p:cNvPr id="28" name="矩形 27"/>
            <p:cNvSpPr/>
            <p:nvPr/>
          </p:nvSpPr>
          <p:spPr>
            <a:xfrm>
              <a:off x="4873181" y="386286"/>
              <a:ext cx="6269498" cy="707886"/>
            </a:xfrm>
            <a:prstGeom prst="rect">
              <a:avLst/>
            </a:prstGeom>
          </p:spPr>
          <p:txBody>
            <a:bodyPr wrap="square">
              <a:spAutoFit/>
            </a:bodyPr>
            <a:lstStyle/>
            <a:p>
              <a:pPr defTabSz="913755" fontAlgn="base">
                <a:spcBef>
                  <a:spcPct val="0"/>
                </a:spcBef>
                <a:spcAft>
                  <a:spcPct val="0"/>
                </a:spcAft>
              </a:pPr>
              <a:r>
                <a:rPr lang="en-US" altLang="zh-CN" sz="2000" b="1" dirty="0" smtClean="0">
                  <a:solidFill>
                    <a:schemeClr val="bg1"/>
                  </a:solidFill>
                  <a:latin typeface="宋体" pitchFamily="2" charset="-122"/>
                  <a:ea typeface="宋体" pitchFamily="2" charset="-122"/>
                </a:rPr>
                <a:t>3.</a:t>
              </a:r>
              <a:r>
                <a:rPr lang="zh-CN" altLang="en-US" sz="2000" b="1" dirty="0" smtClean="0">
                  <a:solidFill>
                    <a:schemeClr val="bg1"/>
                  </a:solidFill>
                  <a:latin typeface="宋体" pitchFamily="2" charset="-122"/>
                  <a:ea typeface="宋体" pitchFamily="2" charset="-122"/>
                </a:rPr>
                <a:t>要分清各种因素的关系，</a:t>
              </a:r>
              <a:r>
                <a:rPr lang="en-US" altLang="zh-CN" sz="2000" b="1" dirty="0" smtClean="0">
                  <a:solidFill>
                    <a:schemeClr val="bg1"/>
                  </a:solidFill>
                  <a:latin typeface="宋体" pitchFamily="2" charset="-122"/>
                  <a:ea typeface="宋体" pitchFamily="2" charset="-122"/>
                </a:rPr>
                <a:t>“</a:t>
              </a:r>
              <a:r>
                <a:rPr lang="zh-CN" altLang="en-US" sz="2000" b="1" dirty="0" smtClean="0">
                  <a:solidFill>
                    <a:schemeClr val="bg1"/>
                  </a:solidFill>
                  <a:latin typeface="宋体" pitchFamily="2" charset="-122"/>
                  <a:ea typeface="宋体" pitchFamily="2" charset="-122"/>
                </a:rPr>
                <a:t>网站三列布局</a:t>
              </a:r>
              <a:r>
                <a:rPr lang="en-US" altLang="zh-CN" sz="2000" b="1" dirty="0" smtClean="0">
                  <a:solidFill>
                    <a:schemeClr val="bg1"/>
                  </a:solidFill>
                  <a:latin typeface="宋体" pitchFamily="2" charset="-122"/>
                  <a:ea typeface="宋体" pitchFamily="2" charset="-122"/>
                </a:rPr>
                <a:t>”</a:t>
              </a:r>
              <a:r>
                <a:rPr lang="zh-CN" altLang="en-US" sz="2000" b="1" dirty="0" smtClean="0">
                  <a:solidFill>
                    <a:schemeClr val="bg1"/>
                  </a:solidFill>
                  <a:latin typeface="宋体" pitchFamily="2" charset="-122"/>
                  <a:ea typeface="宋体" pitchFamily="2" charset="-122"/>
                </a:rPr>
                <a:t>和</a:t>
              </a:r>
              <a:r>
                <a:rPr lang="en-US" altLang="zh-CN" sz="2000" b="1" dirty="0" smtClean="0">
                  <a:solidFill>
                    <a:schemeClr val="bg1"/>
                  </a:solidFill>
                  <a:latin typeface="宋体" pitchFamily="2" charset="-122"/>
                  <a:ea typeface="宋体" pitchFamily="2" charset="-122"/>
                </a:rPr>
                <a:t>“</a:t>
              </a:r>
              <a:r>
                <a:rPr lang="zh-CN" altLang="en-US" sz="2000" b="1" dirty="0" smtClean="0">
                  <a:solidFill>
                    <a:schemeClr val="bg1"/>
                  </a:solidFill>
                  <a:latin typeface="宋体" pitchFamily="2" charset="-122"/>
                  <a:ea typeface="宋体" pitchFamily="2" charset="-122"/>
                </a:rPr>
                <a:t>用户在网站停留的时间</a:t>
              </a:r>
              <a:r>
                <a:rPr lang="en-US" altLang="zh-CN" sz="2000" b="1" dirty="0" smtClean="0">
                  <a:solidFill>
                    <a:schemeClr val="bg1"/>
                  </a:solidFill>
                  <a:latin typeface="宋体" pitchFamily="2" charset="-122"/>
                  <a:ea typeface="宋体" pitchFamily="2" charset="-122"/>
                </a:rPr>
                <a:t>”</a:t>
              </a:r>
              <a:r>
                <a:rPr lang="zh-CN" altLang="en-US" sz="2000" b="1" dirty="0" smtClean="0">
                  <a:solidFill>
                    <a:schemeClr val="bg1"/>
                  </a:solidFill>
                  <a:latin typeface="宋体" pitchFamily="2" charset="-122"/>
                  <a:ea typeface="宋体" pitchFamily="2" charset="-122"/>
                </a:rPr>
                <a:t>之间存不存在关系</a:t>
              </a:r>
              <a:endParaRPr lang="en-US" altLang="zh-CN" sz="2000" b="1" dirty="0">
                <a:solidFill>
                  <a:schemeClr val="bg1"/>
                </a:solidFill>
                <a:latin typeface="宋体" pitchFamily="2" charset="-122"/>
                <a:ea typeface="宋体" pitchFamily="2" charset="-122"/>
              </a:endParaRPr>
            </a:p>
          </p:txBody>
        </p:sp>
        <p:sp>
          <p:nvSpPr>
            <p:cNvPr id="29" name="矩形 28"/>
            <p:cNvSpPr/>
            <p:nvPr/>
          </p:nvSpPr>
          <p:spPr>
            <a:xfrm>
              <a:off x="5091546" y="1694113"/>
              <a:ext cx="6096000" cy="707886"/>
            </a:xfrm>
            <a:prstGeom prst="rect">
              <a:avLst/>
            </a:prstGeom>
          </p:spPr>
          <p:txBody>
            <a:bodyPr>
              <a:spAutoFit/>
            </a:bodyPr>
            <a:lstStyle/>
            <a:p>
              <a:r>
                <a:rPr lang="en-US" altLang="zh-CN" sz="2000" b="1" dirty="0" smtClean="0">
                  <a:solidFill>
                    <a:schemeClr val="bg1"/>
                  </a:solidFill>
                  <a:latin typeface="宋体" pitchFamily="2" charset="-122"/>
                  <a:ea typeface="宋体" pitchFamily="2" charset="-122"/>
                </a:rPr>
                <a:t>4.</a:t>
              </a:r>
              <a:r>
                <a:rPr lang="zh-CN" altLang="en-US" sz="2000" b="1" dirty="0" smtClean="0">
                  <a:solidFill>
                    <a:schemeClr val="bg1"/>
                  </a:solidFill>
                  <a:latin typeface="宋体" pitchFamily="2" charset="-122"/>
                  <a:ea typeface="宋体" pitchFamily="2" charset="-122"/>
                </a:rPr>
                <a:t>用网站当前的用户做实验，万一引起巨大的反感，用户就真的流失了。</a:t>
              </a:r>
              <a:endParaRPr lang="zh-CN" altLang="en-US" sz="2000" b="1" dirty="0">
                <a:solidFill>
                  <a:schemeClr val="bg1"/>
                </a:solidFill>
                <a:latin typeface="宋体" pitchFamily="2" charset="-122"/>
                <a:ea typeface="宋体" pitchFamily="2" charset="-122"/>
              </a:endParaRPr>
            </a:p>
          </p:txBody>
        </p:sp>
      </p:grpSp>
      <p:sp>
        <p:nvSpPr>
          <p:cNvPr id="30" name="流程图: 联系 29"/>
          <p:cNvSpPr/>
          <p:nvPr/>
        </p:nvSpPr>
        <p:spPr>
          <a:xfrm>
            <a:off x="3208055" y="1997381"/>
            <a:ext cx="108000" cy="108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流程图: 联系 30"/>
          <p:cNvSpPr/>
          <p:nvPr/>
        </p:nvSpPr>
        <p:spPr>
          <a:xfrm>
            <a:off x="3513521" y="3761268"/>
            <a:ext cx="108000" cy="108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流程图: 联系 31"/>
          <p:cNvSpPr/>
          <p:nvPr/>
        </p:nvSpPr>
        <p:spPr>
          <a:xfrm>
            <a:off x="3878499" y="5563476"/>
            <a:ext cx="108000" cy="1080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xmlns="" val="33096820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组合 1"/>
          <p:cNvGrpSpPr/>
          <p:nvPr/>
        </p:nvGrpSpPr>
        <p:grpSpPr>
          <a:xfrm>
            <a:off x="0" y="2036"/>
            <a:ext cx="9457898" cy="1171070"/>
            <a:chOff x="0" y="2036"/>
            <a:chExt cx="9457898" cy="1171070"/>
          </a:xfrm>
        </p:grpSpPr>
        <p:sp>
          <p:nvSpPr>
            <p:cNvPr id="3" name="矩形 2"/>
            <p:cNvSpPr/>
            <p:nvPr/>
          </p:nvSpPr>
          <p:spPr>
            <a:xfrm>
              <a:off x="878679" y="268190"/>
              <a:ext cx="8579219" cy="523220"/>
            </a:xfrm>
            <a:prstGeom prst="rect">
              <a:avLst/>
            </a:prstGeom>
          </p:spPr>
          <p:txBody>
            <a:bodyPr wrap="square">
              <a:spAutoFit/>
            </a:bodyPr>
            <a:lstStyle/>
            <a:p>
              <a:r>
                <a:rPr lang="zh-CN" altLang="en-US" sz="2800" dirty="0" smtClean="0">
                  <a:solidFill>
                    <a:schemeClr val="bg1"/>
                  </a:solidFill>
                </a:rPr>
                <a:t>各种方法在（态度：行为 、定性：定量）上的分野</a:t>
              </a:r>
              <a:endParaRPr lang="en-US" altLang="zh-CN" sz="2800" dirty="0">
                <a:solidFill>
                  <a:schemeClr val="bg1"/>
                </a:solidFill>
              </a:endParaRPr>
            </a:p>
          </p:txBody>
        </p:sp>
        <p:sp>
          <p:nvSpPr>
            <p:cNvPr id="4" name="矩形 3"/>
            <p:cNvSpPr/>
            <p:nvPr/>
          </p:nvSpPr>
          <p:spPr>
            <a:xfrm>
              <a:off x="0" y="2036"/>
              <a:ext cx="754743" cy="1171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smtClean="0"/>
                <a:t>10</a:t>
              </a:r>
              <a:endParaRPr lang="zh-CN" altLang="en-US" sz="2800" dirty="0"/>
            </a:p>
          </p:txBody>
        </p:sp>
      </p:grpSp>
      <p:cxnSp>
        <p:nvCxnSpPr>
          <p:cNvPr id="8" name="直接箭头连接符 7"/>
          <p:cNvCxnSpPr/>
          <p:nvPr/>
        </p:nvCxnSpPr>
        <p:spPr>
          <a:xfrm flipV="1">
            <a:off x="4026089" y="4844955"/>
            <a:ext cx="6182436" cy="2"/>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rot="5400000" flipH="1" flipV="1">
            <a:off x="2517219" y="3336879"/>
            <a:ext cx="3016949" cy="793"/>
          </a:xfrm>
          <a:prstGeom prst="straightConnector1">
            <a:avLst/>
          </a:prstGeom>
          <a:ln w="254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281684" y="3207228"/>
            <a:ext cx="2674961" cy="1364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5400000">
            <a:off x="5868538" y="3152632"/>
            <a:ext cx="1665027" cy="158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776716" y="2074460"/>
            <a:ext cx="1733266" cy="646331"/>
          </a:xfrm>
          <a:prstGeom prst="rect">
            <a:avLst/>
          </a:prstGeom>
          <a:noFill/>
        </p:spPr>
        <p:txBody>
          <a:bodyPr wrap="square" rtlCol="0">
            <a:spAutoFit/>
          </a:bodyPr>
          <a:lstStyle/>
          <a:p>
            <a:r>
              <a:rPr lang="zh-CN" altLang="en-US" dirty="0" smtClean="0"/>
              <a:t>可用性研究</a:t>
            </a:r>
            <a:endParaRPr lang="en-US" altLang="zh-CN" dirty="0" smtClean="0"/>
          </a:p>
          <a:p>
            <a:r>
              <a:rPr lang="zh-CN" altLang="en-US" dirty="0" smtClean="0"/>
              <a:t>人类学调查</a:t>
            </a:r>
            <a:endParaRPr lang="zh-CN" altLang="en-US" dirty="0"/>
          </a:p>
        </p:txBody>
      </p:sp>
      <p:sp>
        <p:nvSpPr>
          <p:cNvPr id="34" name="TextBox 33"/>
          <p:cNvSpPr txBox="1"/>
          <p:nvPr/>
        </p:nvSpPr>
        <p:spPr>
          <a:xfrm>
            <a:off x="1899313" y="1967552"/>
            <a:ext cx="1594514" cy="646331"/>
          </a:xfrm>
          <a:prstGeom prst="rect">
            <a:avLst/>
          </a:prstGeom>
          <a:noFill/>
        </p:spPr>
        <p:txBody>
          <a:bodyPr wrap="square" rtlCol="0">
            <a:spAutoFit/>
          </a:bodyPr>
          <a:lstStyle/>
          <a:p>
            <a:r>
              <a:rPr lang="en-US" altLang="zh-CN" dirty="0" smtClean="0"/>
              <a:t>Behavioral</a:t>
            </a:r>
          </a:p>
          <a:p>
            <a:r>
              <a:rPr lang="zh-CN" altLang="en-US" dirty="0" smtClean="0"/>
              <a:t>行为</a:t>
            </a:r>
            <a:r>
              <a:rPr lang="en-US" altLang="zh-CN" dirty="0" smtClean="0"/>
              <a:t>/</a:t>
            </a:r>
            <a:r>
              <a:rPr lang="zh-CN" altLang="en-US" dirty="0" smtClean="0"/>
              <a:t>观其行</a:t>
            </a:r>
            <a:endParaRPr lang="zh-CN" altLang="en-US" dirty="0"/>
          </a:p>
        </p:txBody>
      </p:sp>
      <p:sp>
        <p:nvSpPr>
          <p:cNvPr id="35" name="TextBox 34"/>
          <p:cNvSpPr txBox="1"/>
          <p:nvPr/>
        </p:nvSpPr>
        <p:spPr>
          <a:xfrm>
            <a:off x="7196919" y="2079010"/>
            <a:ext cx="1733266" cy="646331"/>
          </a:xfrm>
          <a:prstGeom prst="rect">
            <a:avLst/>
          </a:prstGeom>
          <a:noFill/>
        </p:spPr>
        <p:txBody>
          <a:bodyPr wrap="square" rtlCol="0">
            <a:spAutoFit/>
          </a:bodyPr>
          <a:lstStyle/>
          <a:p>
            <a:r>
              <a:rPr lang="zh-CN" altLang="en-US" dirty="0" smtClean="0"/>
              <a:t>可用性基准</a:t>
            </a:r>
            <a:endParaRPr lang="en-US" altLang="zh-CN" dirty="0" smtClean="0"/>
          </a:p>
          <a:p>
            <a:r>
              <a:rPr lang="zh-CN" altLang="en-US" dirty="0" smtClean="0"/>
              <a:t>眼动跟踪</a:t>
            </a:r>
            <a:endParaRPr lang="zh-CN" altLang="en-US" dirty="0"/>
          </a:p>
        </p:txBody>
      </p:sp>
      <p:sp>
        <p:nvSpPr>
          <p:cNvPr id="36" name="TextBox 35"/>
          <p:cNvSpPr txBox="1"/>
          <p:nvPr/>
        </p:nvSpPr>
        <p:spPr>
          <a:xfrm>
            <a:off x="7210567" y="3457433"/>
            <a:ext cx="1733266" cy="923330"/>
          </a:xfrm>
          <a:prstGeom prst="rect">
            <a:avLst/>
          </a:prstGeom>
          <a:noFill/>
        </p:spPr>
        <p:txBody>
          <a:bodyPr wrap="square" rtlCol="0">
            <a:spAutoFit/>
          </a:bodyPr>
          <a:lstStyle/>
          <a:p>
            <a:r>
              <a:rPr lang="zh-CN" altLang="en-US" dirty="0" smtClean="0"/>
              <a:t>卡片分类</a:t>
            </a:r>
            <a:endParaRPr lang="en-US" altLang="zh-CN" dirty="0" smtClean="0"/>
          </a:p>
          <a:p>
            <a:r>
              <a:rPr lang="zh-CN" altLang="en-US" dirty="0" smtClean="0"/>
              <a:t>用户日志</a:t>
            </a:r>
            <a:r>
              <a:rPr lang="zh-CN" altLang="en-US" dirty="0" smtClean="0"/>
              <a:t>研究</a:t>
            </a:r>
            <a:endParaRPr lang="en-US" altLang="zh-CN" dirty="0" smtClean="0"/>
          </a:p>
          <a:p>
            <a:r>
              <a:rPr lang="zh-CN" altLang="en-US" dirty="0" smtClean="0"/>
              <a:t>用户调查问卷</a:t>
            </a:r>
            <a:endParaRPr lang="zh-CN" altLang="en-US" dirty="0"/>
          </a:p>
        </p:txBody>
      </p:sp>
      <p:sp>
        <p:nvSpPr>
          <p:cNvPr id="37" name="TextBox 36"/>
          <p:cNvSpPr txBox="1"/>
          <p:nvPr/>
        </p:nvSpPr>
        <p:spPr>
          <a:xfrm>
            <a:off x="4797188" y="3500651"/>
            <a:ext cx="1733266" cy="646331"/>
          </a:xfrm>
          <a:prstGeom prst="rect">
            <a:avLst/>
          </a:prstGeom>
          <a:noFill/>
        </p:spPr>
        <p:txBody>
          <a:bodyPr wrap="square" rtlCol="0">
            <a:spAutoFit/>
          </a:bodyPr>
          <a:lstStyle/>
          <a:p>
            <a:r>
              <a:rPr lang="zh-CN" altLang="en-US" dirty="0" smtClean="0"/>
              <a:t>深入面谈</a:t>
            </a:r>
            <a:endParaRPr lang="en-US" altLang="zh-CN" dirty="0" smtClean="0"/>
          </a:p>
          <a:p>
            <a:r>
              <a:rPr lang="zh-CN" altLang="en-US" dirty="0" smtClean="0"/>
              <a:t>焦点小组</a:t>
            </a:r>
            <a:endParaRPr lang="zh-CN" altLang="en-US" dirty="0"/>
          </a:p>
        </p:txBody>
      </p:sp>
      <p:sp>
        <p:nvSpPr>
          <p:cNvPr id="38" name="TextBox 37"/>
          <p:cNvSpPr txBox="1"/>
          <p:nvPr/>
        </p:nvSpPr>
        <p:spPr>
          <a:xfrm>
            <a:off x="4492386" y="5188424"/>
            <a:ext cx="2386085" cy="646331"/>
          </a:xfrm>
          <a:prstGeom prst="rect">
            <a:avLst/>
          </a:prstGeom>
          <a:noFill/>
        </p:spPr>
        <p:txBody>
          <a:bodyPr wrap="square" rtlCol="0">
            <a:spAutoFit/>
          </a:bodyPr>
          <a:lstStyle/>
          <a:p>
            <a:r>
              <a:rPr lang="en-US" altLang="zh-CN" dirty="0" smtClean="0"/>
              <a:t>Qualitative</a:t>
            </a:r>
          </a:p>
          <a:p>
            <a:r>
              <a:rPr lang="zh-CN" altLang="en-US" dirty="0" smtClean="0"/>
              <a:t>定性</a:t>
            </a:r>
            <a:r>
              <a:rPr lang="en-US" altLang="zh-CN" dirty="0" smtClean="0"/>
              <a:t>/</a:t>
            </a:r>
            <a:r>
              <a:rPr lang="zh-CN" altLang="en-US" dirty="0" smtClean="0"/>
              <a:t>为啥</a:t>
            </a:r>
            <a:r>
              <a:rPr lang="en-US" altLang="zh-CN" dirty="0" smtClean="0"/>
              <a:t>/</a:t>
            </a:r>
            <a:r>
              <a:rPr lang="zh-CN" altLang="en-US" dirty="0" smtClean="0"/>
              <a:t>怎样改进</a:t>
            </a:r>
            <a:endParaRPr lang="zh-CN" altLang="en-US" dirty="0"/>
          </a:p>
        </p:txBody>
      </p:sp>
      <p:sp>
        <p:nvSpPr>
          <p:cNvPr id="39" name="TextBox 38"/>
          <p:cNvSpPr txBox="1"/>
          <p:nvPr/>
        </p:nvSpPr>
        <p:spPr>
          <a:xfrm>
            <a:off x="1846997" y="4208060"/>
            <a:ext cx="1733266" cy="646331"/>
          </a:xfrm>
          <a:prstGeom prst="rect">
            <a:avLst/>
          </a:prstGeom>
          <a:noFill/>
        </p:spPr>
        <p:txBody>
          <a:bodyPr wrap="square" rtlCol="0">
            <a:spAutoFit/>
          </a:bodyPr>
          <a:lstStyle/>
          <a:p>
            <a:r>
              <a:rPr lang="en-US" altLang="zh-CN" dirty="0" smtClean="0"/>
              <a:t>Attitudinal</a:t>
            </a:r>
          </a:p>
          <a:p>
            <a:r>
              <a:rPr lang="zh-CN" altLang="en-US" dirty="0" smtClean="0"/>
              <a:t>态度</a:t>
            </a:r>
            <a:r>
              <a:rPr lang="en-US" altLang="zh-CN" dirty="0" smtClean="0"/>
              <a:t>/</a:t>
            </a:r>
            <a:r>
              <a:rPr lang="zh-CN" altLang="en-US" dirty="0" smtClean="0"/>
              <a:t>听其言</a:t>
            </a:r>
            <a:endParaRPr lang="zh-CN" altLang="en-US" dirty="0"/>
          </a:p>
        </p:txBody>
      </p:sp>
      <p:sp>
        <p:nvSpPr>
          <p:cNvPr id="40" name="TextBox 39"/>
          <p:cNvSpPr txBox="1"/>
          <p:nvPr/>
        </p:nvSpPr>
        <p:spPr>
          <a:xfrm>
            <a:off x="9037093" y="5188424"/>
            <a:ext cx="1733266" cy="646331"/>
          </a:xfrm>
          <a:prstGeom prst="rect">
            <a:avLst/>
          </a:prstGeom>
          <a:noFill/>
        </p:spPr>
        <p:txBody>
          <a:bodyPr wrap="square" rtlCol="0">
            <a:spAutoFit/>
          </a:bodyPr>
          <a:lstStyle/>
          <a:p>
            <a:r>
              <a:rPr lang="en-US" altLang="zh-CN" dirty="0" smtClean="0"/>
              <a:t>Quantitative</a:t>
            </a:r>
          </a:p>
          <a:p>
            <a:r>
              <a:rPr lang="zh-CN" altLang="en-US" dirty="0" smtClean="0"/>
              <a:t>定量</a:t>
            </a:r>
            <a:r>
              <a:rPr lang="en-US" altLang="zh-CN" dirty="0" smtClean="0"/>
              <a:t>/</a:t>
            </a:r>
            <a:r>
              <a:rPr lang="zh-CN" altLang="en-US" dirty="0" smtClean="0"/>
              <a:t>是多少</a:t>
            </a:r>
            <a:endParaRPr lang="zh-CN" altLang="en-US" dirty="0"/>
          </a:p>
        </p:txBody>
      </p:sp>
      <p:sp>
        <p:nvSpPr>
          <p:cNvPr id="44" name="TextBox 43"/>
          <p:cNvSpPr txBox="1"/>
          <p:nvPr/>
        </p:nvSpPr>
        <p:spPr>
          <a:xfrm>
            <a:off x="9080311" y="1601337"/>
            <a:ext cx="1332931" cy="369332"/>
          </a:xfrm>
          <a:prstGeom prst="rect">
            <a:avLst/>
          </a:prstGeom>
          <a:noFill/>
        </p:spPr>
        <p:txBody>
          <a:bodyPr wrap="square" rtlCol="0">
            <a:spAutoFit/>
          </a:bodyPr>
          <a:lstStyle/>
          <a:p>
            <a:r>
              <a:rPr lang="en-US" altLang="zh-CN" dirty="0" smtClean="0"/>
              <a:t>A/B</a:t>
            </a:r>
            <a:r>
              <a:rPr lang="zh-CN" altLang="en-US" dirty="0" smtClean="0"/>
              <a:t>测试</a:t>
            </a:r>
            <a:endParaRPr lang="zh-CN" altLang="en-US" dirty="0"/>
          </a:p>
        </p:txBody>
      </p:sp>
      <p:sp>
        <p:nvSpPr>
          <p:cNvPr id="45" name="TextBox 44"/>
          <p:cNvSpPr txBox="1"/>
          <p:nvPr/>
        </p:nvSpPr>
        <p:spPr>
          <a:xfrm>
            <a:off x="9041641" y="3896436"/>
            <a:ext cx="1426191" cy="369332"/>
          </a:xfrm>
          <a:prstGeom prst="rect">
            <a:avLst/>
          </a:prstGeom>
          <a:noFill/>
        </p:spPr>
        <p:txBody>
          <a:bodyPr wrap="square" rtlCol="0">
            <a:spAutoFit/>
          </a:bodyPr>
          <a:lstStyle/>
          <a:p>
            <a:r>
              <a:rPr lang="zh-CN" altLang="en-US" dirty="0" smtClean="0"/>
              <a:t>焦点</a:t>
            </a:r>
            <a:r>
              <a:rPr lang="zh-CN" altLang="en-US" dirty="0" smtClean="0"/>
              <a:t>小组</a:t>
            </a:r>
            <a:endParaRPr lang="zh-CN" altLang="en-US" dirty="0"/>
          </a:p>
        </p:txBody>
      </p:sp>
    </p:spTree>
    <p:extLst>
      <p:ext uri="{BB962C8B-B14F-4D97-AF65-F5344CB8AC3E}">
        <p14:creationId xmlns="" xmlns:p14="http://schemas.microsoft.com/office/powerpoint/2010/main" val="17830661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矩形 1"/>
          <p:cNvSpPr/>
          <p:nvPr/>
        </p:nvSpPr>
        <p:spPr>
          <a:xfrm>
            <a:off x="0" y="3429000"/>
            <a:ext cx="12192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6" name="组合 15"/>
          <p:cNvGrpSpPr/>
          <p:nvPr/>
        </p:nvGrpSpPr>
        <p:grpSpPr>
          <a:xfrm>
            <a:off x="3636686" y="2997030"/>
            <a:ext cx="5451443" cy="902493"/>
            <a:chOff x="3663982" y="2983380"/>
            <a:chExt cx="5451443" cy="902493"/>
          </a:xfrm>
        </p:grpSpPr>
        <p:sp>
          <p:nvSpPr>
            <p:cNvPr id="6" name="文本框 5"/>
            <p:cNvSpPr txBox="1"/>
            <p:nvPr/>
          </p:nvSpPr>
          <p:spPr>
            <a:xfrm>
              <a:off x="3663982" y="2983380"/>
              <a:ext cx="4809530" cy="445621"/>
            </a:xfrm>
            <a:custGeom>
              <a:avLst/>
              <a:gdLst/>
              <a:ahLst/>
              <a:cxnLst/>
              <a:rect l="l" t="t" r="r" b="b"/>
              <a:pathLst>
                <a:path w="4809530" h="445621">
                  <a:moveTo>
                    <a:pt x="3914775" y="14883"/>
                  </a:moveTo>
                  <a:lnTo>
                    <a:pt x="4071342" y="14883"/>
                  </a:lnTo>
                  <a:lnTo>
                    <a:pt x="3705225" y="368499"/>
                  </a:lnTo>
                  <a:lnTo>
                    <a:pt x="3762005" y="445621"/>
                  </a:lnTo>
                  <a:lnTo>
                    <a:pt x="3483444" y="445621"/>
                  </a:lnTo>
                  <a:close/>
                  <a:moveTo>
                    <a:pt x="3365896" y="14883"/>
                  </a:moveTo>
                  <a:lnTo>
                    <a:pt x="3481388" y="14883"/>
                  </a:lnTo>
                  <a:lnTo>
                    <a:pt x="3481388" y="445621"/>
                  </a:lnTo>
                  <a:lnTo>
                    <a:pt x="3365896" y="445621"/>
                  </a:lnTo>
                  <a:close/>
                  <a:moveTo>
                    <a:pt x="3070026" y="14883"/>
                  </a:moveTo>
                  <a:lnTo>
                    <a:pt x="3180754" y="14883"/>
                  </a:lnTo>
                  <a:lnTo>
                    <a:pt x="3180754" y="445621"/>
                  </a:lnTo>
                  <a:lnTo>
                    <a:pt x="3070026" y="445621"/>
                  </a:lnTo>
                  <a:close/>
                  <a:moveTo>
                    <a:pt x="2493168" y="14883"/>
                  </a:moveTo>
                  <a:lnTo>
                    <a:pt x="2611636" y="14883"/>
                  </a:lnTo>
                  <a:lnTo>
                    <a:pt x="2899792" y="445621"/>
                  </a:lnTo>
                  <a:lnTo>
                    <a:pt x="2766860" y="445621"/>
                  </a:lnTo>
                  <a:lnTo>
                    <a:pt x="2603896" y="201811"/>
                  </a:lnTo>
                  <a:lnTo>
                    <a:pt x="2603896" y="445621"/>
                  </a:lnTo>
                  <a:lnTo>
                    <a:pt x="2493168" y="445621"/>
                  </a:lnTo>
                  <a:close/>
                  <a:moveTo>
                    <a:pt x="1924050" y="14883"/>
                  </a:moveTo>
                  <a:lnTo>
                    <a:pt x="2048470" y="14883"/>
                  </a:lnTo>
                  <a:lnTo>
                    <a:pt x="2224762" y="445621"/>
                  </a:lnTo>
                  <a:lnTo>
                    <a:pt x="2105067" y="445621"/>
                  </a:lnTo>
                  <a:lnTo>
                    <a:pt x="2045494" y="287536"/>
                  </a:lnTo>
                  <a:cubicBezTo>
                    <a:pt x="2017713" y="214114"/>
                    <a:pt x="1997075" y="153789"/>
                    <a:pt x="1983581" y="106561"/>
                  </a:cubicBezTo>
                  <a:cubicBezTo>
                    <a:pt x="1972468" y="162521"/>
                    <a:pt x="1956792" y="218083"/>
                    <a:pt x="1936551" y="273249"/>
                  </a:cubicBezTo>
                  <a:lnTo>
                    <a:pt x="1872012" y="445621"/>
                  </a:lnTo>
                  <a:lnTo>
                    <a:pt x="1758630" y="445621"/>
                  </a:lnTo>
                  <a:close/>
                  <a:moveTo>
                    <a:pt x="812006" y="14883"/>
                  </a:moveTo>
                  <a:lnTo>
                    <a:pt x="927497" y="14883"/>
                  </a:lnTo>
                  <a:lnTo>
                    <a:pt x="927497" y="373261"/>
                  </a:lnTo>
                  <a:lnTo>
                    <a:pt x="1381125" y="373261"/>
                  </a:lnTo>
                  <a:lnTo>
                    <a:pt x="1381125" y="14883"/>
                  </a:lnTo>
                  <a:lnTo>
                    <a:pt x="1496615" y="14883"/>
                  </a:lnTo>
                  <a:lnTo>
                    <a:pt x="1496615" y="445621"/>
                  </a:lnTo>
                  <a:lnTo>
                    <a:pt x="812006" y="445621"/>
                  </a:lnTo>
                  <a:close/>
                  <a:moveTo>
                    <a:pt x="0" y="14883"/>
                  </a:moveTo>
                  <a:lnTo>
                    <a:pt x="691753" y="14883"/>
                  </a:lnTo>
                  <a:lnTo>
                    <a:pt x="691753" y="117872"/>
                  </a:lnTo>
                  <a:lnTo>
                    <a:pt x="403027" y="117872"/>
                  </a:lnTo>
                  <a:lnTo>
                    <a:pt x="403027" y="445621"/>
                  </a:lnTo>
                  <a:lnTo>
                    <a:pt x="287536" y="445621"/>
                  </a:lnTo>
                  <a:lnTo>
                    <a:pt x="287536" y="117872"/>
                  </a:lnTo>
                  <a:lnTo>
                    <a:pt x="0" y="117872"/>
                  </a:lnTo>
                  <a:close/>
                  <a:moveTo>
                    <a:pt x="4481513" y="0"/>
                  </a:moveTo>
                  <a:cubicBezTo>
                    <a:pt x="4546203" y="0"/>
                    <a:pt x="4603254" y="10418"/>
                    <a:pt x="4652665" y="31254"/>
                  </a:cubicBezTo>
                  <a:cubicBezTo>
                    <a:pt x="4702076" y="52090"/>
                    <a:pt x="4740076" y="82749"/>
                    <a:pt x="4766667" y="123230"/>
                  </a:cubicBezTo>
                  <a:cubicBezTo>
                    <a:pt x="4793257" y="163711"/>
                    <a:pt x="4807544" y="209550"/>
                    <a:pt x="4809530" y="260747"/>
                  </a:cubicBezTo>
                  <a:lnTo>
                    <a:pt x="4698802" y="269081"/>
                  </a:lnTo>
                  <a:cubicBezTo>
                    <a:pt x="4692848" y="213916"/>
                    <a:pt x="4672707" y="172244"/>
                    <a:pt x="4638377" y="144066"/>
                  </a:cubicBezTo>
                  <a:cubicBezTo>
                    <a:pt x="4604047" y="115888"/>
                    <a:pt x="4553346" y="101799"/>
                    <a:pt x="4486275" y="101799"/>
                  </a:cubicBezTo>
                  <a:cubicBezTo>
                    <a:pt x="4416425" y="101799"/>
                    <a:pt x="4365525" y="114598"/>
                    <a:pt x="4333578" y="140196"/>
                  </a:cubicBezTo>
                  <a:cubicBezTo>
                    <a:pt x="4301629" y="165795"/>
                    <a:pt x="4285654" y="196652"/>
                    <a:pt x="4285654" y="232767"/>
                  </a:cubicBezTo>
                  <a:cubicBezTo>
                    <a:pt x="4285654" y="264120"/>
                    <a:pt x="4296965" y="289917"/>
                    <a:pt x="4319587" y="310158"/>
                  </a:cubicBezTo>
                  <a:cubicBezTo>
                    <a:pt x="4341812" y="330399"/>
                    <a:pt x="4399855" y="351135"/>
                    <a:pt x="4493716" y="372368"/>
                  </a:cubicBezTo>
                  <a:cubicBezTo>
                    <a:pt x="4587577" y="393601"/>
                    <a:pt x="4651971" y="412155"/>
                    <a:pt x="4686895" y="428030"/>
                  </a:cubicBezTo>
                  <a:lnTo>
                    <a:pt x="4716159" y="445621"/>
                  </a:lnTo>
                  <a:lnTo>
                    <a:pt x="4336288" y="445621"/>
                  </a:lnTo>
                  <a:lnTo>
                    <a:pt x="4298156" y="430411"/>
                  </a:lnTo>
                  <a:cubicBezTo>
                    <a:pt x="4256484" y="408583"/>
                    <a:pt x="4225429" y="381496"/>
                    <a:pt x="4204990" y="349151"/>
                  </a:cubicBezTo>
                  <a:cubicBezTo>
                    <a:pt x="4184550" y="316806"/>
                    <a:pt x="4174331" y="280591"/>
                    <a:pt x="4174331" y="240506"/>
                  </a:cubicBezTo>
                  <a:cubicBezTo>
                    <a:pt x="4174331" y="196453"/>
                    <a:pt x="4186833" y="155278"/>
                    <a:pt x="4211836" y="116979"/>
                  </a:cubicBezTo>
                  <a:cubicBezTo>
                    <a:pt x="4236839" y="78681"/>
                    <a:pt x="4273351" y="49610"/>
                    <a:pt x="4321373" y="29766"/>
                  </a:cubicBezTo>
                  <a:cubicBezTo>
                    <a:pt x="4369395" y="9922"/>
                    <a:pt x="4422775" y="0"/>
                    <a:pt x="4481513"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9600" dirty="0">
                <a:solidFill>
                  <a:schemeClr val="bg1"/>
                </a:solidFill>
              </a:endParaRPr>
            </a:p>
          </p:txBody>
        </p:sp>
        <p:sp>
          <p:nvSpPr>
            <p:cNvPr id="8" name="文本框 7"/>
            <p:cNvSpPr txBox="1"/>
            <p:nvPr/>
          </p:nvSpPr>
          <p:spPr>
            <a:xfrm>
              <a:off x="3937871" y="3429000"/>
              <a:ext cx="4548187" cy="456873"/>
            </a:xfrm>
            <a:custGeom>
              <a:avLst/>
              <a:gdLst/>
              <a:ahLst/>
              <a:cxnLst/>
              <a:rect l="l" t="t" r="r" b="b"/>
              <a:pathLst>
                <a:path w="4548187" h="456873">
                  <a:moveTo>
                    <a:pt x="4048752" y="0"/>
                  </a:moveTo>
                  <a:lnTo>
                    <a:pt x="4428623" y="0"/>
                  </a:lnTo>
                  <a:lnTo>
                    <a:pt x="4465588" y="22220"/>
                  </a:lnTo>
                  <a:cubicBezTo>
                    <a:pt x="4484340" y="37054"/>
                    <a:pt x="4499768" y="53449"/>
                    <a:pt x="4511873" y="71408"/>
                  </a:cubicBezTo>
                  <a:cubicBezTo>
                    <a:pt x="4536082" y="107325"/>
                    <a:pt x="4548187" y="148700"/>
                    <a:pt x="4548187" y="195531"/>
                  </a:cubicBezTo>
                  <a:cubicBezTo>
                    <a:pt x="4548187" y="241965"/>
                    <a:pt x="4534892" y="285721"/>
                    <a:pt x="4508301" y="326797"/>
                  </a:cubicBezTo>
                  <a:cubicBezTo>
                    <a:pt x="4481710" y="367874"/>
                    <a:pt x="4443511" y="399822"/>
                    <a:pt x="4393704" y="422643"/>
                  </a:cubicBezTo>
                  <a:cubicBezTo>
                    <a:pt x="4343896" y="445463"/>
                    <a:pt x="4287837" y="456873"/>
                    <a:pt x="4225528" y="456873"/>
                  </a:cubicBezTo>
                  <a:cubicBezTo>
                    <a:pt x="4146550" y="456873"/>
                    <a:pt x="4080371" y="445364"/>
                    <a:pt x="4026991" y="422345"/>
                  </a:cubicBezTo>
                  <a:cubicBezTo>
                    <a:pt x="3973611" y="399326"/>
                    <a:pt x="3931741" y="364699"/>
                    <a:pt x="3901380" y="318463"/>
                  </a:cubicBezTo>
                  <a:cubicBezTo>
                    <a:pt x="3871019" y="272227"/>
                    <a:pt x="3855045" y="219939"/>
                    <a:pt x="3853457" y="161598"/>
                  </a:cubicBezTo>
                  <a:lnTo>
                    <a:pt x="3962400" y="152073"/>
                  </a:lnTo>
                  <a:cubicBezTo>
                    <a:pt x="3967559" y="195729"/>
                    <a:pt x="3979565" y="231547"/>
                    <a:pt x="3998416" y="259527"/>
                  </a:cubicBezTo>
                  <a:cubicBezTo>
                    <a:pt x="4017268" y="287507"/>
                    <a:pt x="4046537" y="310128"/>
                    <a:pt x="4086225" y="327393"/>
                  </a:cubicBezTo>
                  <a:cubicBezTo>
                    <a:pt x="4125912" y="344657"/>
                    <a:pt x="4170560" y="353289"/>
                    <a:pt x="4220170" y="353289"/>
                  </a:cubicBezTo>
                  <a:cubicBezTo>
                    <a:pt x="4264223" y="353289"/>
                    <a:pt x="4303117" y="346740"/>
                    <a:pt x="4336851" y="333643"/>
                  </a:cubicBezTo>
                  <a:cubicBezTo>
                    <a:pt x="4370585" y="320546"/>
                    <a:pt x="4395688" y="302588"/>
                    <a:pt x="4412159" y="279768"/>
                  </a:cubicBezTo>
                  <a:cubicBezTo>
                    <a:pt x="4428628" y="256947"/>
                    <a:pt x="4436864" y="232043"/>
                    <a:pt x="4436864" y="205056"/>
                  </a:cubicBezTo>
                  <a:cubicBezTo>
                    <a:pt x="4436864" y="177671"/>
                    <a:pt x="4428926" y="153760"/>
                    <a:pt x="4413051" y="133321"/>
                  </a:cubicBezTo>
                  <a:cubicBezTo>
                    <a:pt x="4397176" y="112882"/>
                    <a:pt x="4370983" y="95717"/>
                    <a:pt x="4334470" y="81826"/>
                  </a:cubicBezTo>
                  <a:cubicBezTo>
                    <a:pt x="4311054" y="72698"/>
                    <a:pt x="4259262" y="58510"/>
                    <a:pt x="4179093" y="39261"/>
                  </a:cubicBezTo>
                  <a:cubicBezTo>
                    <a:pt x="4139009" y="29637"/>
                    <a:pt x="4104927" y="20286"/>
                    <a:pt x="4076848" y="11207"/>
                  </a:cubicBezTo>
                  <a:close/>
                  <a:moveTo>
                    <a:pt x="3078360" y="0"/>
                  </a:moveTo>
                  <a:lnTo>
                    <a:pt x="3193851" y="0"/>
                  </a:lnTo>
                  <a:lnTo>
                    <a:pt x="3193851" y="2054"/>
                  </a:lnTo>
                  <a:lnTo>
                    <a:pt x="3195908" y="0"/>
                  </a:lnTo>
                  <a:lnTo>
                    <a:pt x="3474469" y="0"/>
                  </a:lnTo>
                  <a:lnTo>
                    <a:pt x="3799879" y="441990"/>
                  </a:lnTo>
                  <a:lnTo>
                    <a:pt x="3647479" y="441990"/>
                  </a:lnTo>
                  <a:lnTo>
                    <a:pt x="3336726" y="268"/>
                  </a:lnTo>
                  <a:lnTo>
                    <a:pt x="3193851" y="139571"/>
                  </a:lnTo>
                  <a:lnTo>
                    <a:pt x="3193851" y="441990"/>
                  </a:lnTo>
                  <a:lnTo>
                    <a:pt x="3078360" y="441990"/>
                  </a:lnTo>
                  <a:close/>
                  <a:moveTo>
                    <a:pt x="2479324" y="0"/>
                  </a:moveTo>
                  <a:lnTo>
                    <a:pt x="2612256" y="0"/>
                  </a:lnTo>
                  <a:lnTo>
                    <a:pt x="2782490" y="254467"/>
                  </a:lnTo>
                  <a:lnTo>
                    <a:pt x="2782490" y="0"/>
                  </a:lnTo>
                  <a:lnTo>
                    <a:pt x="2893218" y="0"/>
                  </a:lnTo>
                  <a:lnTo>
                    <a:pt x="2893218" y="441990"/>
                  </a:lnTo>
                  <a:lnTo>
                    <a:pt x="2774751" y="441990"/>
                  </a:lnTo>
                  <a:close/>
                  <a:moveTo>
                    <a:pt x="2205632" y="0"/>
                  </a:moveTo>
                  <a:lnTo>
                    <a:pt x="2316360" y="0"/>
                  </a:lnTo>
                  <a:lnTo>
                    <a:pt x="2316360" y="441990"/>
                  </a:lnTo>
                  <a:lnTo>
                    <a:pt x="2205632" y="441990"/>
                  </a:lnTo>
                  <a:close/>
                  <a:moveTo>
                    <a:pt x="1471094" y="0"/>
                  </a:moveTo>
                  <a:lnTo>
                    <a:pt x="1584476" y="0"/>
                  </a:lnTo>
                  <a:lnTo>
                    <a:pt x="1553170" y="83612"/>
                  </a:lnTo>
                  <a:lnTo>
                    <a:pt x="1849040" y="83612"/>
                  </a:lnTo>
                  <a:lnTo>
                    <a:pt x="1817531" y="0"/>
                  </a:lnTo>
                  <a:lnTo>
                    <a:pt x="1937226" y="0"/>
                  </a:lnTo>
                  <a:lnTo>
                    <a:pt x="2118122" y="441990"/>
                  </a:lnTo>
                  <a:lnTo>
                    <a:pt x="1986557" y="441990"/>
                  </a:lnTo>
                  <a:lnTo>
                    <a:pt x="1884759" y="177671"/>
                  </a:lnTo>
                  <a:lnTo>
                    <a:pt x="1519833" y="177671"/>
                  </a:lnTo>
                  <a:lnTo>
                    <a:pt x="1423987" y="441990"/>
                  </a:lnTo>
                  <a:lnTo>
                    <a:pt x="1301353" y="441990"/>
                  </a:lnTo>
                  <a:close/>
                  <a:moveTo>
                    <a:pt x="524470" y="0"/>
                  </a:moveTo>
                  <a:lnTo>
                    <a:pt x="1209079" y="0"/>
                  </a:lnTo>
                  <a:lnTo>
                    <a:pt x="1209079" y="441990"/>
                  </a:lnTo>
                  <a:lnTo>
                    <a:pt x="1093589" y="441990"/>
                  </a:lnTo>
                  <a:lnTo>
                    <a:pt x="1093589" y="30629"/>
                  </a:lnTo>
                  <a:lnTo>
                    <a:pt x="639961" y="30629"/>
                  </a:lnTo>
                  <a:lnTo>
                    <a:pt x="639961" y="441990"/>
                  </a:lnTo>
                  <a:lnTo>
                    <a:pt x="524470" y="441990"/>
                  </a:lnTo>
                  <a:close/>
                  <a:moveTo>
                    <a:pt x="0" y="0"/>
                  </a:moveTo>
                  <a:lnTo>
                    <a:pt x="115491" y="0"/>
                  </a:lnTo>
                  <a:lnTo>
                    <a:pt x="115491" y="441990"/>
                  </a:lnTo>
                  <a:lnTo>
                    <a:pt x="0" y="441990"/>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sz="9600" dirty="0"/>
            </a:p>
          </p:txBody>
        </p:sp>
        <p:sp>
          <p:nvSpPr>
            <p:cNvPr id="10" name="矩形 9"/>
            <p:cNvSpPr/>
            <p:nvPr/>
          </p:nvSpPr>
          <p:spPr>
            <a:xfrm>
              <a:off x="8901113" y="2983380"/>
              <a:ext cx="214312" cy="4429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矩形 10"/>
            <p:cNvSpPr/>
            <p:nvPr/>
          </p:nvSpPr>
          <p:spPr>
            <a:xfrm>
              <a:off x="8901113" y="3426292"/>
              <a:ext cx="21431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矩形 13"/>
            <p:cNvSpPr/>
            <p:nvPr/>
          </p:nvSpPr>
          <p:spPr>
            <a:xfrm>
              <a:off x="8901113" y="3745229"/>
              <a:ext cx="214312" cy="140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 xmlns:p14="http://schemas.microsoft.com/office/powerpoint/2010/main" val="20380389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9000" b="-9000"/>
          </a:stretch>
        </a:blipFill>
        <a:effectLst/>
      </p:bgPr>
    </p:bg>
    <p:spTree>
      <p:nvGrpSpPr>
        <p:cNvPr id="1" name=""/>
        <p:cNvGrpSpPr/>
        <p:nvPr/>
      </p:nvGrpSpPr>
      <p:grpSpPr>
        <a:xfrm>
          <a:off x="0" y="0"/>
          <a:ext cx="0" cy="0"/>
          <a:chOff x="0" y="0"/>
          <a:chExt cx="0" cy="0"/>
        </a:xfrm>
      </p:grpSpPr>
      <p:sp>
        <p:nvSpPr>
          <p:cNvPr id="20" name="矩形 19"/>
          <p:cNvSpPr/>
          <p:nvPr/>
        </p:nvSpPr>
        <p:spPr>
          <a:xfrm>
            <a:off x="0" y="2343150"/>
            <a:ext cx="12192000" cy="4514850"/>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矩形 7"/>
          <p:cNvSpPr/>
          <p:nvPr/>
        </p:nvSpPr>
        <p:spPr>
          <a:xfrm>
            <a:off x="0" y="0"/>
            <a:ext cx="12192000" cy="2781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878680" y="268191"/>
            <a:ext cx="1769270" cy="707886"/>
          </a:xfrm>
          <a:prstGeom prst="rect">
            <a:avLst/>
          </a:prstGeom>
        </p:spPr>
        <p:txBody>
          <a:bodyPr wrap="square">
            <a:spAutoFit/>
          </a:bodyPr>
          <a:lstStyle/>
          <a:p>
            <a:r>
              <a:rPr lang="zh-CN" altLang="en-US" sz="4000" b="1" dirty="0" smtClean="0">
                <a:solidFill>
                  <a:schemeClr val="bg1"/>
                </a:solidFill>
                <a:latin typeface="楷体" pitchFamily="49" charset="-122"/>
                <a:ea typeface="楷体" pitchFamily="49" charset="-122"/>
              </a:rPr>
              <a:t>访谈</a:t>
            </a:r>
            <a:endParaRPr lang="en-US" altLang="zh-CN" sz="4000" dirty="0">
              <a:solidFill>
                <a:schemeClr val="bg1"/>
              </a:solidFill>
            </a:endParaRPr>
          </a:p>
        </p:txBody>
      </p:sp>
      <p:sp>
        <p:nvSpPr>
          <p:cNvPr id="10" name="文本框 9"/>
          <p:cNvSpPr txBox="1"/>
          <p:nvPr/>
        </p:nvSpPr>
        <p:spPr>
          <a:xfrm>
            <a:off x="1885949" y="3471864"/>
            <a:ext cx="2228851" cy="461665"/>
          </a:xfrm>
          <a:prstGeom prst="rect">
            <a:avLst/>
          </a:prstGeom>
          <a:noFill/>
        </p:spPr>
        <p:txBody>
          <a:bodyPr wrap="square" rtlCol="0">
            <a:spAutoFit/>
          </a:bodyPr>
          <a:lstStyle/>
          <a:p>
            <a:pPr algn="ctr"/>
            <a:r>
              <a:rPr lang="zh-CN" altLang="en-US" sz="2400" b="1" dirty="0" smtClean="0">
                <a:solidFill>
                  <a:schemeClr val="bg1"/>
                </a:solidFill>
                <a:latin typeface="楷体" pitchFamily="49" charset="-122"/>
                <a:ea typeface="楷体" pitchFamily="49" charset="-122"/>
              </a:rPr>
              <a:t>正式访谈</a:t>
            </a:r>
            <a:endParaRPr lang="zh-CN" altLang="en-US" sz="2400" b="1" dirty="0">
              <a:solidFill>
                <a:schemeClr val="bg1"/>
              </a:solidFill>
            </a:endParaRPr>
          </a:p>
        </p:txBody>
      </p:sp>
      <p:sp>
        <p:nvSpPr>
          <p:cNvPr id="11" name="矩形 10"/>
          <p:cNvSpPr/>
          <p:nvPr/>
        </p:nvSpPr>
        <p:spPr>
          <a:xfrm>
            <a:off x="821530" y="4420286"/>
            <a:ext cx="4243389" cy="1503810"/>
          </a:xfrm>
          <a:prstGeom prst="rect">
            <a:avLst/>
          </a:prstGeom>
        </p:spPr>
        <p:txBody>
          <a:bodyPr wrap="square">
            <a:spAutoFit/>
          </a:bodyPr>
          <a:lstStyle/>
          <a:p>
            <a:pPr marL="685800" lvl="1" indent="-6350">
              <a:lnSpc>
                <a:spcPct val="114000"/>
              </a:lnSpc>
              <a:spcBef>
                <a:spcPct val="0"/>
              </a:spcBef>
            </a:pPr>
            <a:r>
              <a:rPr lang="zh-CN" altLang="en-US" sz="2800" b="1" dirty="0" smtClean="0">
                <a:solidFill>
                  <a:schemeClr val="bg1"/>
                </a:solidFill>
                <a:latin typeface="楷体" pitchFamily="49" charset="-122"/>
                <a:ea typeface="楷体" pitchFamily="49" charset="-122"/>
              </a:rPr>
              <a:t>正式访谈时，系统分析员将提出一些事先准备好的具体问题。</a:t>
            </a:r>
            <a:endParaRPr lang="en-US" altLang="zh-CN" sz="2800" b="1" dirty="0" smtClean="0">
              <a:solidFill>
                <a:schemeClr val="bg1"/>
              </a:solidFill>
              <a:latin typeface="楷体" pitchFamily="49" charset="-122"/>
              <a:ea typeface="楷体" pitchFamily="49" charset="-122"/>
            </a:endParaRPr>
          </a:p>
        </p:txBody>
      </p:sp>
      <p:sp>
        <p:nvSpPr>
          <p:cNvPr id="15" name="Freeform 112"/>
          <p:cNvSpPr>
            <a:spLocks noEditPoints="1"/>
          </p:cNvSpPr>
          <p:nvPr/>
        </p:nvSpPr>
        <p:spPr bwMode="auto">
          <a:xfrm>
            <a:off x="1226344" y="3360928"/>
            <a:ext cx="390525" cy="479425"/>
          </a:xfrm>
          <a:custGeom>
            <a:avLst/>
            <a:gdLst>
              <a:gd name="T0" fmla="*/ 16 w 104"/>
              <a:gd name="T1" fmla="*/ 36 h 128"/>
              <a:gd name="T2" fmla="*/ 8 w 104"/>
              <a:gd name="T3" fmla="*/ 36 h 128"/>
              <a:gd name="T4" fmla="*/ 0 w 104"/>
              <a:gd name="T5" fmla="*/ 44 h 128"/>
              <a:gd name="T6" fmla="*/ 0 w 104"/>
              <a:gd name="T7" fmla="*/ 120 h 128"/>
              <a:gd name="T8" fmla="*/ 8 w 104"/>
              <a:gd name="T9" fmla="*/ 128 h 128"/>
              <a:gd name="T10" fmla="*/ 16 w 104"/>
              <a:gd name="T11" fmla="*/ 128 h 128"/>
              <a:gd name="T12" fmla="*/ 24 w 104"/>
              <a:gd name="T13" fmla="*/ 120 h 128"/>
              <a:gd name="T14" fmla="*/ 24 w 104"/>
              <a:gd name="T15" fmla="*/ 44 h 128"/>
              <a:gd name="T16" fmla="*/ 16 w 104"/>
              <a:gd name="T17" fmla="*/ 36 h 128"/>
              <a:gd name="T18" fmla="*/ 16 w 104"/>
              <a:gd name="T19" fmla="*/ 116 h 128"/>
              <a:gd name="T20" fmla="*/ 12 w 104"/>
              <a:gd name="T21" fmla="*/ 120 h 128"/>
              <a:gd name="T22" fmla="*/ 8 w 104"/>
              <a:gd name="T23" fmla="*/ 116 h 128"/>
              <a:gd name="T24" fmla="*/ 8 w 104"/>
              <a:gd name="T25" fmla="*/ 48 h 128"/>
              <a:gd name="T26" fmla="*/ 12 w 104"/>
              <a:gd name="T27" fmla="*/ 44 h 128"/>
              <a:gd name="T28" fmla="*/ 16 w 104"/>
              <a:gd name="T29" fmla="*/ 48 h 128"/>
              <a:gd name="T30" fmla="*/ 16 w 104"/>
              <a:gd name="T31" fmla="*/ 116 h 128"/>
              <a:gd name="T32" fmla="*/ 56 w 104"/>
              <a:gd name="T33" fmla="*/ 0 h 128"/>
              <a:gd name="T34" fmla="*/ 48 w 104"/>
              <a:gd name="T35" fmla="*/ 0 h 128"/>
              <a:gd name="T36" fmla="*/ 40 w 104"/>
              <a:gd name="T37" fmla="*/ 8 h 128"/>
              <a:gd name="T38" fmla="*/ 40 w 104"/>
              <a:gd name="T39" fmla="*/ 120 h 128"/>
              <a:gd name="T40" fmla="*/ 48 w 104"/>
              <a:gd name="T41" fmla="*/ 128 h 128"/>
              <a:gd name="T42" fmla="*/ 56 w 104"/>
              <a:gd name="T43" fmla="*/ 128 h 128"/>
              <a:gd name="T44" fmla="*/ 64 w 104"/>
              <a:gd name="T45" fmla="*/ 120 h 128"/>
              <a:gd name="T46" fmla="*/ 64 w 104"/>
              <a:gd name="T47" fmla="*/ 8 h 128"/>
              <a:gd name="T48" fmla="*/ 56 w 104"/>
              <a:gd name="T49" fmla="*/ 0 h 128"/>
              <a:gd name="T50" fmla="*/ 56 w 104"/>
              <a:gd name="T51" fmla="*/ 116 h 128"/>
              <a:gd name="T52" fmla="*/ 52 w 104"/>
              <a:gd name="T53" fmla="*/ 120 h 128"/>
              <a:gd name="T54" fmla="*/ 48 w 104"/>
              <a:gd name="T55" fmla="*/ 116 h 128"/>
              <a:gd name="T56" fmla="*/ 48 w 104"/>
              <a:gd name="T57" fmla="*/ 12 h 128"/>
              <a:gd name="T58" fmla="*/ 52 w 104"/>
              <a:gd name="T59" fmla="*/ 8 h 128"/>
              <a:gd name="T60" fmla="*/ 56 w 104"/>
              <a:gd name="T61" fmla="*/ 12 h 128"/>
              <a:gd name="T62" fmla="*/ 56 w 104"/>
              <a:gd name="T63" fmla="*/ 116 h 128"/>
              <a:gd name="T64" fmla="*/ 96 w 104"/>
              <a:gd name="T65" fmla="*/ 64 h 128"/>
              <a:gd name="T66" fmla="*/ 88 w 104"/>
              <a:gd name="T67" fmla="*/ 64 h 128"/>
              <a:gd name="T68" fmla="*/ 80 w 104"/>
              <a:gd name="T69" fmla="*/ 72 h 128"/>
              <a:gd name="T70" fmla="*/ 80 w 104"/>
              <a:gd name="T71" fmla="*/ 120 h 128"/>
              <a:gd name="T72" fmla="*/ 88 w 104"/>
              <a:gd name="T73" fmla="*/ 128 h 128"/>
              <a:gd name="T74" fmla="*/ 96 w 104"/>
              <a:gd name="T75" fmla="*/ 128 h 128"/>
              <a:gd name="T76" fmla="*/ 104 w 104"/>
              <a:gd name="T77" fmla="*/ 120 h 128"/>
              <a:gd name="T78" fmla="*/ 104 w 104"/>
              <a:gd name="T79" fmla="*/ 72 h 128"/>
              <a:gd name="T80" fmla="*/ 96 w 104"/>
              <a:gd name="T81" fmla="*/ 64 h 128"/>
              <a:gd name="T82" fmla="*/ 96 w 104"/>
              <a:gd name="T83" fmla="*/ 116 h 128"/>
              <a:gd name="T84" fmla="*/ 92 w 104"/>
              <a:gd name="T85" fmla="*/ 120 h 128"/>
              <a:gd name="T86" fmla="*/ 88 w 104"/>
              <a:gd name="T87" fmla="*/ 116 h 128"/>
              <a:gd name="T88" fmla="*/ 88 w 104"/>
              <a:gd name="T89" fmla="*/ 76 h 128"/>
              <a:gd name="T90" fmla="*/ 92 w 104"/>
              <a:gd name="T91" fmla="*/ 72 h 128"/>
              <a:gd name="T92" fmla="*/ 96 w 104"/>
              <a:gd name="T93" fmla="*/ 76 h 128"/>
              <a:gd name="T94" fmla="*/ 96 w 104"/>
              <a:gd name="T95"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128">
                <a:moveTo>
                  <a:pt x="16" y="36"/>
                </a:moveTo>
                <a:cubicBezTo>
                  <a:pt x="8" y="36"/>
                  <a:pt x="8" y="36"/>
                  <a:pt x="8" y="36"/>
                </a:cubicBezTo>
                <a:cubicBezTo>
                  <a:pt x="4" y="36"/>
                  <a:pt x="0" y="40"/>
                  <a:pt x="0" y="44"/>
                </a:cubicBezTo>
                <a:cubicBezTo>
                  <a:pt x="0" y="120"/>
                  <a:pt x="0" y="120"/>
                  <a:pt x="0" y="120"/>
                </a:cubicBezTo>
                <a:cubicBezTo>
                  <a:pt x="0" y="124"/>
                  <a:pt x="4" y="128"/>
                  <a:pt x="8" y="128"/>
                </a:cubicBezTo>
                <a:cubicBezTo>
                  <a:pt x="16" y="128"/>
                  <a:pt x="16" y="128"/>
                  <a:pt x="16" y="128"/>
                </a:cubicBezTo>
                <a:cubicBezTo>
                  <a:pt x="20" y="128"/>
                  <a:pt x="24" y="124"/>
                  <a:pt x="24" y="120"/>
                </a:cubicBezTo>
                <a:cubicBezTo>
                  <a:pt x="24" y="44"/>
                  <a:pt x="24" y="44"/>
                  <a:pt x="24" y="44"/>
                </a:cubicBezTo>
                <a:cubicBezTo>
                  <a:pt x="24" y="40"/>
                  <a:pt x="20" y="36"/>
                  <a:pt x="16" y="36"/>
                </a:cubicBezTo>
                <a:close/>
                <a:moveTo>
                  <a:pt x="16" y="116"/>
                </a:moveTo>
                <a:cubicBezTo>
                  <a:pt x="16" y="118"/>
                  <a:pt x="14" y="120"/>
                  <a:pt x="12" y="120"/>
                </a:cubicBezTo>
                <a:cubicBezTo>
                  <a:pt x="10" y="120"/>
                  <a:pt x="8" y="118"/>
                  <a:pt x="8" y="116"/>
                </a:cubicBezTo>
                <a:cubicBezTo>
                  <a:pt x="8" y="48"/>
                  <a:pt x="8" y="48"/>
                  <a:pt x="8" y="48"/>
                </a:cubicBezTo>
                <a:cubicBezTo>
                  <a:pt x="8" y="46"/>
                  <a:pt x="10" y="44"/>
                  <a:pt x="12" y="44"/>
                </a:cubicBezTo>
                <a:cubicBezTo>
                  <a:pt x="14" y="44"/>
                  <a:pt x="16" y="46"/>
                  <a:pt x="16" y="48"/>
                </a:cubicBezTo>
                <a:lnTo>
                  <a:pt x="16" y="116"/>
                </a:lnTo>
                <a:close/>
                <a:moveTo>
                  <a:pt x="56" y="0"/>
                </a:moveTo>
                <a:cubicBezTo>
                  <a:pt x="48" y="0"/>
                  <a:pt x="48" y="0"/>
                  <a:pt x="48" y="0"/>
                </a:cubicBezTo>
                <a:cubicBezTo>
                  <a:pt x="44" y="0"/>
                  <a:pt x="40" y="4"/>
                  <a:pt x="40" y="8"/>
                </a:cubicBezTo>
                <a:cubicBezTo>
                  <a:pt x="40" y="120"/>
                  <a:pt x="40" y="120"/>
                  <a:pt x="40" y="120"/>
                </a:cubicBezTo>
                <a:cubicBezTo>
                  <a:pt x="40" y="124"/>
                  <a:pt x="44" y="128"/>
                  <a:pt x="48" y="128"/>
                </a:cubicBezTo>
                <a:cubicBezTo>
                  <a:pt x="56" y="128"/>
                  <a:pt x="56" y="128"/>
                  <a:pt x="56" y="128"/>
                </a:cubicBezTo>
                <a:cubicBezTo>
                  <a:pt x="60" y="128"/>
                  <a:pt x="64" y="124"/>
                  <a:pt x="64" y="120"/>
                </a:cubicBezTo>
                <a:cubicBezTo>
                  <a:pt x="64" y="8"/>
                  <a:pt x="64" y="8"/>
                  <a:pt x="64" y="8"/>
                </a:cubicBezTo>
                <a:cubicBezTo>
                  <a:pt x="64" y="4"/>
                  <a:pt x="60" y="0"/>
                  <a:pt x="56" y="0"/>
                </a:cubicBezTo>
                <a:close/>
                <a:moveTo>
                  <a:pt x="56" y="116"/>
                </a:moveTo>
                <a:cubicBezTo>
                  <a:pt x="56" y="118"/>
                  <a:pt x="54" y="120"/>
                  <a:pt x="52" y="120"/>
                </a:cubicBezTo>
                <a:cubicBezTo>
                  <a:pt x="50" y="120"/>
                  <a:pt x="48" y="118"/>
                  <a:pt x="48" y="116"/>
                </a:cubicBezTo>
                <a:cubicBezTo>
                  <a:pt x="48" y="12"/>
                  <a:pt x="48" y="12"/>
                  <a:pt x="48" y="12"/>
                </a:cubicBezTo>
                <a:cubicBezTo>
                  <a:pt x="48" y="10"/>
                  <a:pt x="50" y="8"/>
                  <a:pt x="52" y="8"/>
                </a:cubicBezTo>
                <a:cubicBezTo>
                  <a:pt x="54" y="8"/>
                  <a:pt x="56" y="10"/>
                  <a:pt x="56" y="12"/>
                </a:cubicBezTo>
                <a:lnTo>
                  <a:pt x="56" y="116"/>
                </a:lnTo>
                <a:close/>
                <a:moveTo>
                  <a:pt x="96" y="64"/>
                </a:moveTo>
                <a:cubicBezTo>
                  <a:pt x="88" y="64"/>
                  <a:pt x="88" y="64"/>
                  <a:pt x="88" y="64"/>
                </a:cubicBezTo>
                <a:cubicBezTo>
                  <a:pt x="84" y="64"/>
                  <a:pt x="80" y="68"/>
                  <a:pt x="80" y="72"/>
                </a:cubicBezTo>
                <a:cubicBezTo>
                  <a:pt x="80" y="120"/>
                  <a:pt x="80" y="120"/>
                  <a:pt x="80" y="120"/>
                </a:cubicBezTo>
                <a:cubicBezTo>
                  <a:pt x="80" y="124"/>
                  <a:pt x="84" y="128"/>
                  <a:pt x="88" y="128"/>
                </a:cubicBezTo>
                <a:cubicBezTo>
                  <a:pt x="96" y="128"/>
                  <a:pt x="96" y="128"/>
                  <a:pt x="96" y="128"/>
                </a:cubicBezTo>
                <a:cubicBezTo>
                  <a:pt x="100" y="128"/>
                  <a:pt x="104" y="124"/>
                  <a:pt x="104" y="120"/>
                </a:cubicBezTo>
                <a:cubicBezTo>
                  <a:pt x="104" y="72"/>
                  <a:pt x="104" y="72"/>
                  <a:pt x="104" y="72"/>
                </a:cubicBezTo>
                <a:cubicBezTo>
                  <a:pt x="104" y="68"/>
                  <a:pt x="100" y="64"/>
                  <a:pt x="96" y="64"/>
                </a:cubicBezTo>
                <a:close/>
                <a:moveTo>
                  <a:pt x="96" y="116"/>
                </a:moveTo>
                <a:cubicBezTo>
                  <a:pt x="96" y="118"/>
                  <a:pt x="94" y="120"/>
                  <a:pt x="92" y="120"/>
                </a:cubicBezTo>
                <a:cubicBezTo>
                  <a:pt x="90" y="120"/>
                  <a:pt x="88" y="118"/>
                  <a:pt x="88" y="116"/>
                </a:cubicBezTo>
                <a:cubicBezTo>
                  <a:pt x="88" y="76"/>
                  <a:pt x="88" y="76"/>
                  <a:pt x="88" y="76"/>
                </a:cubicBezTo>
                <a:cubicBezTo>
                  <a:pt x="88" y="74"/>
                  <a:pt x="90" y="72"/>
                  <a:pt x="92" y="72"/>
                </a:cubicBezTo>
                <a:cubicBezTo>
                  <a:pt x="94" y="72"/>
                  <a:pt x="96" y="74"/>
                  <a:pt x="96" y="76"/>
                </a:cubicBezTo>
                <a:lnTo>
                  <a:pt x="96" y="1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4" name="Freeform 102"/>
          <p:cNvSpPr>
            <a:spLocks noEditPoints="1"/>
          </p:cNvSpPr>
          <p:nvPr/>
        </p:nvSpPr>
        <p:spPr bwMode="auto">
          <a:xfrm>
            <a:off x="7350125" y="3513194"/>
            <a:ext cx="360363" cy="388938"/>
          </a:xfrm>
          <a:custGeom>
            <a:avLst/>
            <a:gdLst>
              <a:gd name="T0" fmla="*/ 76 w 96"/>
              <a:gd name="T1" fmla="*/ 64 h 104"/>
              <a:gd name="T2" fmla="*/ 59 w 96"/>
              <a:gd name="T3" fmla="*/ 73 h 104"/>
              <a:gd name="T4" fmla="*/ 38 w 96"/>
              <a:gd name="T5" fmla="*/ 61 h 104"/>
              <a:gd name="T6" fmla="*/ 40 w 96"/>
              <a:gd name="T7" fmla="*/ 52 h 104"/>
              <a:gd name="T8" fmla="*/ 39 w 96"/>
              <a:gd name="T9" fmla="*/ 46 h 104"/>
              <a:gd name="T10" fmla="*/ 61 w 96"/>
              <a:gd name="T11" fmla="*/ 34 h 104"/>
              <a:gd name="T12" fmla="*/ 76 w 96"/>
              <a:gd name="T13" fmla="*/ 40 h 104"/>
              <a:gd name="T14" fmla="*/ 96 w 96"/>
              <a:gd name="T15" fmla="*/ 20 h 104"/>
              <a:gd name="T16" fmla="*/ 76 w 96"/>
              <a:gd name="T17" fmla="*/ 0 h 104"/>
              <a:gd name="T18" fmla="*/ 56 w 96"/>
              <a:gd name="T19" fmla="*/ 20 h 104"/>
              <a:gd name="T20" fmla="*/ 57 w 96"/>
              <a:gd name="T21" fmla="*/ 26 h 104"/>
              <a:gd name="T22" fmla="*/ 35 w 96"/>
              <a:gd name="T23" fmla="*/ 38 h 104"/>
              <a:gd name="T24" fmla="*/ 20 w 96"/>
              <a:gd name="T25" fmla="*/ 32 h 104"/>
              <a:gd name="T26" fmla="*/ 0 w 96"/>
              <a:gd name="T27" fmla="*/ 52 h 104"/>
              <a:gd name="T28" fmla="*/ 20 w 96"/>
              <a:gd name="T29" fmla="*/ 72 h 104"/>
              <a:gd name="T30" fmla="*/ 32 w 96"/>
              <a:gd name="T31" fmla="*/ 68 h 104"/>
              <a:gd name="T32" fmla="*/ 32 w 96"/>
              <a:gd name="T33" fmla="*/ 68 h 104"/>
              <a:gd name="T34" fmla="*/ 56 w 96"/>
              <a:gd name="T35" fmla="*/ 82 h 104"/>
              <a:gd name="T36" fmla="*/ 56 w 96"/>
              <a:gd name="T37" fmla="*/ 84 h 104"/>
              <a:gd name="T38" fmla="*/ 76 w 96"/>
              <a:gd name="T39" fmla="*/ 104 h 104"/>
              <a:gd name="T40" fmla="*/ 96 w 96"/>
              <a:gd name="T41" fmla="*/ 84 h 104"/>
              <a:gd name="T42" fmla="*/ 76 w 96"/>
              <a:gd name="T43" fmla="*/ 64 h 104"/>
              <a:gd name="T44" fmla="*/ 76 w 96"/>
              <a:gd name="T45" fmla="*/ 8 h 104"/>
              <a:gd name="T46" fmla="*/ 88 w 96"/>
              <a:gd name="T47" fmla="*/ 20 h 104"/>
              <a:gd name="T48" fmla="*/ 76 w 96"/>
              <a:gd name="T49" fmla="*/ 32 h 104"/>
              <a:gd name="T50" fmla="*/ 64 w 96"/>
              <a:gd name="T51" fmla="*/ 20 h 104"/>
              <a:gd name="T52" fmla="*/ 76 w 96"/>
              <a:gd name="T53" fmla="*/ 8 h 104"/>
              <a:gd name="T54" fmla="*/ 20 w 96"/>
              <a:gd name="T55" fmla="*/ 64 h 104"/>
              <a:gd name="T56" fmla="*/ 8 w 96"/>
              <a:gd name="T57" fmla="*/ 52 h 104"/>
              <a:gd name="T58" fmla="*/ 20 w 96"/>
              <a:gd name="T59" fmla="*/ 40 h 104"/>
              <a:gd name="T60" fmla="*/ 32 w 96"/>
              <a:gd name="T61" fmla="*/ 52 h 104"/>
              <a:gd name="T62" fmla="*/ 20 w 96"/>
              <a:gd name="T63" fmla="*/ 64 h 104"/>
              <a:gd name="T64" fmla="*/ 76 w 96"/>
              <a:gd name="T65" fmla="*/ 96 h 104"/>
              <a:gd name="T66" fmla="*/ 64 w 96"/>
              <a:gd name="T67" fmla="*/ 84 h 104"/>
              <a:gd name="T68" fmla="*/ 76 w 96"/>
              <a:gd name="T69" fmla="*/ 72 h 104"/>
              <a:gd name="T70" fmla="*/ 88 w 96"/>
              <a:gd name="T71" fmla="*/ 84 h 104"/>
              <a:gd name="T72" fmla="*/ 76 w 96"/>
              <a:gd name="T73"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6" h="104">
                <a:moveTo>
                  <a:pt x="76" y="64"/>
                </a:moveTo>
                <a:cubicBezTo>
                  <a:pt x="69" y="64"/>
                  <a:pt x="63" y="68"/>
                  <a:pt x="59" y="73"/>
                </a:cubicBezTo>
                <a:cubicBezTo>
                  <a:pt x="38" y="61"/>
                  <a:pt x="38" y="61"/>
                  <a:pt x="38" y="61"/>
                </a:cubicBezTo>
                <a:cubicBezTo>
                  <a:pt x="39" y="58"/>
                  <a:pt x="40" y="55"/>
                  <a:pt x="40" y="52"/>
                </a:cubicBezTo>
                <a:cubicBezTo>
                  <a:pt x="40" y="50"/>
                  <a:pt x="40" y="48"/>
                  <a:pt x="39" y="46"/>
                </a:cubicBezTo>
                <a:cubicBezTo>
                  <a:pt x="61" y="34"/>
                  <a:pt x="61" y="34"/>
                  <a:pt x="61" y="34"/>
                </a:cubicBezTo>
                <a:cubicBezTo>
                  <a:pt x="65" y="37"/>
                  <a:pt x="70" y="40"/>
                  <a:pt x="76" y="40"/>
                </a:cubicBezTo>
                <a:cubicBezTo>
                  <a:pt x="87" y="40"/>
                  <a:pt x="96" y="31"/>
                  <a:pt x="96" y="20"/>
                </a:cubicBezTo>
                <a:cubicBezTo>
                  <a:pt x="96" y="9"/>
                  <a:pt x="87" y="0"/>
                  <a:pt x="76" y="0"/>
                </a:cubicBezTo>
                <a:cubicBezTo>
                  <a:pt x="65" y="0"/>
                  <a:pt x="56" y="9"/>
                  <a:pt x="56" y="20"/>
                </a:cubicBezTo>
                <a:cubicBezTo>
                  <a:pt x="56" y="22"/>
                  <a:pt x="56" y="24"/>
                  <a:pt x="57" y="26"/>
                </a:cubicBezTo>
                <a:cubicBezTo>
                  <a:pt x="35" y="38"/>
                  <a:pt x="35" y="38"/>
                  <a:pt x="35" y="38"/>
                </a:cubicBezTo>
                <a:cubicBezTo>
                  <a:pt x="31" y="35"/>
                  <a:pt x="26" y="32"/>
                  <a:pt x="20" y="32"/>
                </a:cubicBezTo>
                <a:cubicBezTo>
                  <a:pt x="9" y="32"/>
                  <a:pt x="0" y="41"/>
                  <a:pt x="0" y="52"/>
                </a:cubicBezTo>
                <a:cubicBezTo>
                  <a:pt x="0" y="63"/>
                  <a:pt x="9" y="72"/>
                  <a:pt x="20" y="72"/>
                </a:cubicBezTo>
                <a:cubicBezTo>
                  <a:pt x="25" y="72"/>
                  <a:pt x="29" y="70"/>
                  <a:pt x="32" y="68"/>
                </a:cubicBezTo>
                <a:cubicBezTo>
                  <a:pt x="32" y="68"/>
                  <a:pt x="32" y="68"/>
                  <a:pt x="32" y="68"/>
                </a:cubicBezTo>
                <a:cubicBezTo>
                  <a:pt x="56" y="82"/>
                  <a:pt x="56" y="82"/>
                  <a:pt x="56" y="82"/>
                </a:cubicBezTo>
                <a:cubicBezTo>
                  <a:pt x="56" y="83"/>
                  <a:pt x="56" y="83"/>
                  <a:pt x="56" y="84"/>
                </a:cubicBezTo>
                <a:cubicBezTo>
                  <a:pt x="56" y="95"/>
                  <a:pt x="65" y="104"/>
                  <a:pt x="76" y="104"/>
                </a:cubicBezTo>
                <a:cubicBezTo>
                  <a:pt x="87" y="104"/>
                  <a:pt x="96" y="95"/>
                  <a:pt x="96" y="84"/>
                </a:cubicBezTo>
                <a:cubicBezTo>
                  <a:pt x="96" y="73"/>
                  <a:pt x="87" y="64"/>
                  <a:pt x="76" y="64"/>
                </a:cubicBezTo>
                <a:close/>
                <a:moveTo>
                  <a:pt x="76" y="8"/>
                </a:moveTo>
                <a:cubicBezTo>
                  <a:pt x="83" y="8"/>
                  <a:pt x="88" y="13"/>
                  <a:pt x="88" y="20"/>
                </a:cubicBezTo>
                <a:cubicBezTo>
                  <a:pt x="88" y="27"/>
                  <a:pt x="83" y="32"/>
                  <a:pt x="76" y="32"/>
                </a:cubicBezTo>
                <a:cubicBezTo>
                  <a:pt x="69" y="32"/>
                  <a:pt x="64" y="27"/>
                  <a:pt x="64" y="20"/>
                </a:cubicBezTo>
                <a:cubicBezTo>
                  <a:pt x="64" y="13"/>
                  <a:pt x="69" y="8"/>
                  <a:pt x="76" y="8"/>
                </a:cubicBezTo>
                <a:close/>
                <a:moveTo>
                  <a:pt x="20" y="64"/>
                </a:moveTo>
                <a:cubicBezTo>
                  <a:pt x="13" y="64"/>
                  <a:pt x="8" y="59"/>
                  <a:pt x="8" y="52"/>
                </a:cubicBezTo>
                <a:cubicBezTo>
                  <a:pt x="8" y="45"/>
                  <a:pt x="13" y="40"/>
                  <a:pt x="20" y="40"/>
                </a:cubicBezTo>
                <a:cubicBezTo>
                  <a:pt x="27" y="40"/>
                  <a:pt x="32" y="45"/>
                  <a:pt x="32" y="52"/>
                </a:cubicBezTo>
                <a:cubicBezTo>
                  <a:pt x="32" y="59"/>
                  <a:pt x="27" y="64"/>
                  <a:pt x="20" y="64"/>
                </a:cubicBezTo>
                <a:close/>
                <a:moveTo>
                  <a:pt x="76" y="96"/>
                </a:moveTo>
                <a:cubicBezTo>
                  <a:pt x="69" y="96"/>
                  <a:pt x="64" y="91"/>
                  <a:pt x="64" y="84"/>
                </a:cubicBezTo>
                <a:cubicBezTo>
                  <a:pt x="64" y="77"/>
                  <a:pt x="69" y="72"/>
                  <a:pt x="76" y="72"/>
                </a:cubicBezTo>
                <a:cubicBezTo>
                  <a:pt x="83" y="72"/>
                  <a:pt x="88" y="77"/>
                  <a:pt x="88" y="84"/>
                </a:cubicBezTo>
                <a:cubicBezTo>
                  <a:pt x="88" y="91"/>
                  <a:pt x="83" y="96"/>
                  <a:pt x="76" y="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6" name="文本框 15"/>
          <p:cNvSpPr txBox="1"/>
          <p:nvPr/>
        </p:nvSpPr>
        <p:spPr>
          <a:xfrm>
            <a:off x="8011714" y="3471864"/>
            <a:ext cx="2228851" cy="461665"/>
          </a:xfrm>
          <a:prstGeom prst="rect">
            <a:avLst/>
          </a:prstGeom>
          <a:noFill/>
        </p:spPr>
        <p:txBody>
          <a:bodyPr wrap="square" rtlCol="0">
            <a:spAutoFit/>
          </a:bodyPr>
          <a:lstStyle/>
          <a:p>
            <a:pPr algn="ctr"/>
            <a:r>
              <a:rPr lang="zh-CN" altLang="en-US" sz="2400" b="1" dirty="0" smtClean="0">
                <a:solidFill>
                  <a:schemeClr val="bg1"/>
                </a:solidFill>
                <a:latin typeface="楷体" pitchFamily="49" charset="-122"/>
                <a:ea typeface="楷体" pitchFamily="49" charset="-122"/>
              </a:rPr>
              <a:t>非正式访谈</a:t>
            </a:r>
            <a:endParaRPr lang="zh-CN" altLang="en-US" sz="2400" b="1" dirty="0">
              <a:solidFill>
                <a:schemeClr val="bg1"/>
              </a:solidFill>
            </a:endParaRPr>
          </a:p>
        </p:txBody>
      </p:sp>
      <p:sp>
        <p:nvSpPr>
          <p:cNvPr id="17" name="矩形 16"/>
          <p:cNvSpPr/>
          <p:nvPr/>
        </p:nvSpPr>
        <p:spPr>
          <a:xfrm>
            <a:off x="6762751" y="4248836"/>
            <a:ext cx="4485084" cy="2548455"/>
          </a:xfrm>
          <a:prstGeom prst="rect">
            <a:avLst/>
          </a:prstGeom>
        </p:spPr>
        <p:txBody>
          <a:bodyPr wrap="square">
            <a:spAutoFit/>
          </a:bodyPr>
          <a:lstStyle/>
          <a:p>
            <a:pPr marL="685800" lvl="1" indent="-6350">
              <a:lnSpc>
                <a:spcPct val="114000"/>
              </a:lnSpc>
              <a:spcBef>
                <a:spcPct val="0"/>
              </a:spcBef>
            </a:pPr>
            <a:r>
              <a:rPr lang="zh-CN" altLang="en-US" sz="2800" b="1" dirty="0" smtClean="0">
                <a:solidFill>
                  <a:schemeClr val="bg1"/>
                </a:solidFill>
                <a:latin typeface="楷体" pitchFamily="49" charset="-122"/>
                <a:ea typeface="楷体" pitchFamily="49" charset="-122"/>
              </a:rPr>
              <a:t>在非正式访谈中，分析员将提出一些用户可以自由回答的开放性问题，以鼓励被访问人员说出自己的想法。</a:t>
            </a:r>
          </a:p>
        </p:txBody>
      </p:sp>
      <p:sp>
        <p:nvSpPr>
          <p:cNvPr id="21" name="矩形 20"/>
          <p:cNvSpPr/>
          <p:nvPr/>
        </p:nvSpPr>
        <p:spPr>
          <a:xfrm>
            <a:off x="0" y="2036"/>
            <a:ext cx="754743" cy="1171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smtClean="0"/>
              <a:t>1</a:t>
            </a:r>
            <a:endParaRPr lang="zh-CN" altLang="en-US" sz="2800" dirty="0"/>
          </a:p>
        </p:txBody>
      </p:sp>
      <p:sp>
        <p:nvSpPr>
          <p:cNvPr id="2" name="矩形 1"/>
          <p:cNvSpPr/>
          <p:nvPr/>
        </p:nvSpPr>
        <p:spPr>
          <a:xfrm>
            <a:off x="609600" y="729735"/>
            <a:ext cx="10286999" cy="1642950"/>
          </a:xfrm>
          <a:prstGeom prst="rect">
            <a:avLst/>
          </a:prstGeom>
        </p:spPr>
        <p:txBody>
          <a:bodyPr wrap="square">
            <a:spAutoFit/>
          </a:bodyPr>
          <a:lstStyle/>
          <a:p>
            <a:pPr marL="358775" indent="-6350">
              <a:lnSpc>
                <a:spcPct val="114000"/>
              </a:lnSpc>
              <a:spcAft>
                <a:spcPts val="600"/>
              </a:spcAft>
            </a:pPr>
            <a:r>
              <a:rPr lang="zh-CN" altLang="en-US" sz="2800" b="1" dirty="0" smtClean="0">
                <a:latin typeface="楷体" pitchFamily="49" charset="-122"/>
                <a:ea typeface="楷体" pitchFamily="49" charset="-122"/>
              </a:rPr>
              <a:t>       是最早开始使用的获取用户需求的技术，也是迄今为止仍然广泛使用的需求分析技术。</a:t>
            </a:r>
          </a:p>
          <a:p>
            <a:pPr marL="358775" indent="-6350">
              <a:lnSpc>
                <a:spcPct val="114000"/>
              </a:lnSpc>
              <a:spcAft>
                <a:spcPts val="600"/>
              </a:spcAft>
            </a:pPr>
            <a:r>
              <a:rPr lang="zh-CN" altLang="en-US" sz="2800" b="1" dirty="0" smtClean="0">
                <a:latin typeface="楷体" pitchFamily="49" charset="-122"/>
                <a:ea typeface="楷体" pitchFamily="49" charset="-122"/>
              </a:rPr>
              <a:t>       访谈有两种基本形式。</a:t>
            </a:r>
            <a:endParaRPr lang="en-US" altLang="zh-CN" sz="2800" b="1" dirty="0" smtClean="0">
              <a:latin typeface="楷体" pitchFamily="49" charset="-122"/>
              <a:ea typeface="楷体" pitchFamily="49" charset="-122"/>
            </a:endParaRPr>
          </a:p>
        </p:txBody>
      </p:sp>
    </p:spTree>
    <p:extLst>
      <p:ext uri="{BB962C8B-B14F-4D97-AF65-F5344CB8AC3E}">
        <p14:creationId xmlns="" xmlns:p14="http://schemas.microsoft.com/office/powerpoint/2010/main" val="7826879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cstate="print">
            <a:extLst>
              <a:ext uri="{28A0092B-C50C-407E-A947-70E740481C1C}">
                <a14:useLocalDpi xmlns="" xmlns:a14="http://schemas.microsoft.com/office/drawing/2010/main" val="0"/>
              </a:ext>
            </a:extLst>
          </a:blip>
          <a:srcRect l="1" r="57796" b="30"/>
          <a:stretch/>
        </p:blipFill>
        <p:spPr>
          <a:xfrm>
            <a:off x="0" y="2036"/>
            <a:ext cx="4357688" cy="6855964"/>
          </a:xfrm>
          <a:custGeom>
            <a:avLst/>
            <a:gdLst>
              <a:gd name="connsiteX0" fmla="*/ 0 w 6072188"/>
              <a:gd name="connsiteY0" fmla="*/ 0 h 6855964"/>
              <a:gd name="connsiteX1" fmla="*/ 6072188 w 6072188"/>
              <a:gd name="connsiteY1" fmla="*/ 0 h 6855964"/>
              <a:gd name="connsiteX2" fmla="*/ 6072188 w 6072188"/>
              <a:gd name="connsiteY2" fmla="*/ 6855964 h 6855964"/>
              <a:gd name="connsiteX3" fmla="*/ 0 w 6072188"/>
              <a:gd name="connsiteY3" fmla="*/ 6855964 h 6855964"/>
            </a:gdLst>
            <a:ahLst/>
            <a:cxnLst>
              <a:cxn ang="0">
                <a:pos x="connsiteX0" y="connsiteY0"/>
              </a:cxn>
              <a:cxn ang="0">
                <a:pos x="connsiteX1" y="connsiteY1"/>
              </a:cxn>
              <a:cxn ang="0">
                <a:pos x="connsiteX2" y="connsiteY2"/>
              </a:cxn>
              <a:cxn ang="0">
                <a:pos x="connsiteX3" y="connsiteY3"/>
              </a:cxn>
            </a:cxnLst>
            <a:rect l="l" t="t" r="r" b="b"/>
            <a:pathLst>
              <a:path w="6072188" h="6855964">
                <a:moveTo>
                  <a:pt x="0" y="0"/>
                </a:moveTo>
                <a:lnTo>
                  <a:pt x="6072188" y="0"/>
                </a:lnTo>
                <a:lnTo>
                  <a:pt x="6072188" y="6855964"/>
                </a:lnTo>
                <a:lnTo>
                  <a:pt x="0" y="6855964"/>
                </a:lnTo>
                <a:close/>
              </a:path>
            </a:pathLst>
          </a:custGeom>
        </p:spPr>
      </p:pic>
      <p:sp>
        <p:nvSpPr>
          <p:cNvPr id="10" name="矩形 9"/>
          <p:cNvSpPr/>
          <p:nvPr/>
        </p:nvSpPr>
        <p:spPr>
          <a:xfrm>
            <a:off x="0" y="2036"/>
            <a:ext cx="4357688" cy="6855964"/>
          </a:xfrm>
          <a:prstGeom prst="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 name="组合 1"/>
          <p:cNvGrpSpPr/>
          <p:nvPr/>
        </p:nvGrpSpPr>
        <p:grpSpPr>
          <a:xfrm>
            <a:off x="0" y="2036"/>
            <a:ext cx="4143040" cy="1171070"/>
            <a:chOff x="0" y="2036"/>
            <a:chExt cx="4143040" cy="1171070"/>
          </a:xfrm>
        </p:grpSpPr>
        <p:sp>
          <p:nvSpPr>
            <p:cNvPr id="3" name="矩形 2"/>
            <p:cNvSpPr/>
            <p:nvPr/>
          </p:nvSpPr>
          <p:spPr>
            <a:xfrm>
              <a:off x="878680" y="268190"/>
              <a:ext cx="3264360" cy="523220"/>
            </a:xfrm>
            <a:prstGeom prst="rect">
              <a:avLst/>
            </a:prstGeom>
          </p:spPr>
          <p:txBody>
            <a:bodyPr wrap="square">
              <a:spAutoFit/>
            </a:bodyPr>
            <a:lstStyle/>
            <a:p>
              <a:r>
                <a:rPr lang="zh-CN" altLang="en-US" sz="2800" dirty="0" smtClean="0">
                  <a:solidFill>
                    <a:schemeClr val="bg1"/>
                  </a:solidFill>
                </a:rPr>
                <a:t>弊端</a:t>
              </a:r>
              <a:endParaRPr lang="en-US" altLang="zh-CN" sz="2800" dirty="0">
                <a:solidFill>
                  <a:schemeClr val="bg1"/>
                </a:solidFill>
              </a:endParaRPr>
            </a:p>
          </p:txBody>
        </p:sp>
        <p:sp>
          <p:nvSpPr>
            <p:cNvPr id="4" name="矩形 3"/>
            <p:cNvSpPr/>
            <p:nvPr/>
          </p:nvSpPr>
          <p:spPr>
            <a:xfrm>
              <a:off x="0" y="2036"/>
              <a:ext cx="754743" cy="1171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5" name="组合 14"/>
          <p:cNvGrpSpPr/>
          <p:nvPr/>
        </p:nvGrpSpPr>
        <p:grpSpPr>
          <a:xfrm>
            <a:off x="3933345" y="629093"/>
            <a:ext cx="720542" cy="708388"/>
            <a:chOff x="4974665" y="1045065"/>
            <a:chExt cx="995940" cy="995940"/>
          </a:xfrm>
        </p:grpSpPr>
        <p:sp>
          <p:nvSpPr>
            <p:cNvPr id="14" name="流程图: 联系 13"/>
            <p:cNvSpPr/>
            <p:nvPr/>
          </p:nvSpPr>
          <p:spPr>
            <a:xfrm>
              <a:off x="4974665" y="1045065"/>
              <a:ext cx="995940" cy="99594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椭圆 11"/>
            <p:cNvSpPr/>
            <p:nvPr/>
          </p:nvSpPr>
          <p:spPr>
            <a:xfrm>
              <a:off x="5021092" y="1091492"/>
              <a:ext cx="903086" cy="9030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000" dirty="0"/>
            </a:p>
          </p:txBody>
        </p:sp>
      </p:grpSp>
      <p:sp>
        <p:nvSpPr>
          <p:cNvPr id="26" name="矩形 25"/>
          <p:cNvSpPr/>
          <p:nvPr/>
        </p:nvSpPr>
        <p:spPr>
          <a:xfrm>
            <a:off x="4620697" y="778367"/>
            <a:ext cx="7571303" cy="461665"/>
          </a:xfrm>
          <a:prstGeom prst="rect">
            <a:avLst/>
          </a:prstGeom>
        </p:spPr>
        <p:txBody>
          <a:bodyPr wrap="none">
            <a:spAutoFit/>
          </a:bodyPr>
          <a:lstStyle/>
          <a:p>
            <a:pPr defTabSz="913755" fontAlgn="base">
              <a:spcBef>
                <a:spcPct val="0"/>
              </a:spcBef>
              <a:spcAft>
                <a:spcPct val="0"/>
              </a:spcAft>
            </a:pPr>
            <a:r>
              <a:rPr lang="zh-CN" altLang="en-US" sz="2400" b="1" dirty="0" smtClean="0">
                <a:solidFill>
                  <a:schemeClr val="accent2"/>
                </a:solidFill>
              </a:rPr>
              <a:t>避免冲突而引起的讨好别人的心理，不能真实表达自己</a:t>
            </a:r>
            <a:endParaRPr lang="en-US" altLang="zh-CN" sz="2400" b="1" dirty="0">
              <a:solidFill>
                <a:schemeClr val="accent2"/>
              </a:solidFill>
            </a:endParaRPr>
          </a:p>
        </p:txBody>
      </p:sp>
      <p:sp>
        <p:nvSpPr>
          <p:cNvPr id="30" name="矩形 29"/>
          <p:cNvSpPr/>
          <p:nvPr/>
        </p:nvSpPr>
        <p:spPr>
          <a:xfrm>
            <a:off x="4726727" y="3223090"/>
            <a:ext cx="5109091" cy="461665"/>
          </a:xfrm>
          <a:prstGeom prst="rect">
            <a:avLst/>
          </a:prstGeom>
        </p:spPr>
        <p:txBody>
          <a:bodyPr wrap="none">
            <a:spAutoFit/>
          </a:bodyPr>
          <a:lstStyle/>
          <a:p>
            <a:pPr defTabSz="913755" fontAlgn="base">
              <a:spcBef>
                <a:spcPct val="0"/>
              </a:spcBef>
              <a:spcAft>
                <a:spcPct val="0"/>
              </a:spcAft>
            </a:pPr>
            <a:r>
              <a:rPr lang="zh-CN" altLang="en-US" sz="2400" b="1" dirty="0" smtClean="0">
                <a:solidFill>
                  <a:schemeClr val="accent2"/>
                </a:solidFill>
              </a:rPr>
              <a:t>讨论者容易受主持人有意无意的影响</a:t>
            </a:r>
            <a:endParaRPr lang="en-US" altLang="zh-CN" sz="2400" b="1" dirty="0">
              <a:solidFill>
                <a:schemeClr val="accent2"/>
              </a:solidFill>
            </a:endParaRPr>
          </a:p>
        </p:txBody>
      </p:sp>
      <p:sp>
        <p:nvSpPr>
          <p:cNvPr id="37" name="矩形 36"/>
          <p:cNvSpPr/>
          <p:nvPr/>
        </p:nvSpPr>
        <p:spPr>
          <a:xfrm>
            <a:off x="4669577" y="1927690"/>
            <a:ext cx="6032421" cy="461665"/>
          </a:xfrm>
          <a:prstGeom prst="rect">
            <a:avLst/>
          </a:prstGeom>
        </p:spPr>
        <p:txBody>
          <a:bodyPr wrap="none">
            <a:spAutoFit/>
          </a:bodyPr>
          <a:lstStyle/>
          <a:p>
            <a:pPr defTabSz="913755" fontAlgn="base">
              <a:spcBef>
                <a:spcPct val="0"/>
              </a:spcBef>
              <a:spcAft>
                <a:spcPct val="0"/>
              </a:spcAft>
            </a:pPr>
            <a:r>
              <a:rPr lang="zh-CN" altLang="en-US" sz="2400" b="1" dirty="0" smtClean="0">
                <a:solidFill>
                  <a:schemeClr val="accent2"/>
                </a:solidFill>
              </a:rPr>
              <a:t>对于不熟悉的事物，不能表达有价值的想法</a:t>
            </a:r>
            <a:endParaRPr lang="en-US" altLang="zh-CN" sz="2400" b="1" dirty="0">
              <a:solidFill>
                <a:schemeClr val="accent2"/>
              </a:solidFill>
            </a:endParaRPr>
          </a:p>
        </p:txBody>
      </p:sp>
      <p:sp>
        <p:nvSpPr>
          <p:cNvPr id="41" name="矩形 40"/>
          <p:cNvSpPr/>
          <p:nvPr/>
        </p:nvSpPr>
        <p:spPr>
          <a:xfrm>
            <a:off x="4802927" y="4442290"/>
            <a:ext cx="6123792" cy="461665"/>
          </a:xfrm>
          <a:prstGeom prst="rect">
            <a:avLst/>
          </a:prstGeom>
        </p:spPr>
        <p:txBody>
          <a:bodyPr wrap="none">
            <a:spAutoFit/>
          </a:bodyPr>
          <a:lstStyle/>
          <a:p>
            <a:pPr defTabSz="913755" fontAlgn="base">
              <a:spcBef>
                <a:spcPct val="0"/>
              </a:spcBef>
              <a:spcAft>
                <a:spcPct val="0"/>
              </a:spcAft>
            </a:pPr>
            <a:r>
              <a:rPr lang="zh-CN" altLang="en-US" sz="2400" b="1" dirty="0" smtClean="0">
                <a:solidFill>
                  <a:schemeClr val="accent2"/>
                </a:solidFill>
              </a:rPr>
              <a:t>研究者在不同意见中挑选对自己有利的条目</a:t>
            </a:r>
            <a:r>
              <a:rPr lang="en-US" altLang="zh-CN" sz="2400" b="1" dirty="0" smtClean="0">
                <a:solidFill>
                  <a:schemeClr val="accent2"/>
                </a:solidFill>
              </a:rPr>
              <a:t> </a:t>
            </a:r>
            <a:endParaRPr lang="en-US" altLang="zh-CN" sz="2400" b="1" dirty="0">
              <a:solidFill>
                <a:schemeClr val="accent2"/>
              </a:solidFill>
            </a:endParaRPr>
          </a:p>
        </p:txBody>
      </p:sp>
      <p:sp>
        <p:nvSpPr>
          <p:cNvPr id="45" name="矩形 44"/>
          <p:cNvSpPr/>
          <p:nvPr/>
        </p:nvSpPr>
        <p:spPr>
          <a:xfrm>
            <a:off x="4860077" y="5566240"/>
            <a:ext cx="3570208" cy="461665"/>
          </a:xfrm>
          <a:prstGeom prst="rect">
            <a:avLst/>
          </a:prstGeom>
        </p:spPr>
        <p:txBody>
          <a:bodyPr wrap="none">
            <a:spAutoFit/>
          </a:bodyPr>
          <a:lstStyle/>
          <a:p>
            <a:pPr defTabSz="913755" fontAlgn="base">
              <a:spcBef>
                <a:spcPct val="0"/>
              </a:spcBef>
              <a:spcAft>
                <a:spcPct val="0"/>
              </a:spcAft>
            </a:pPr>
            <a:r>
              <a:rPr lang="zh-CN" altLang="en-US" sz="2400" b="1" dirty="0" smtClean="0">
                <a:solidFill>
                  <a:schemeClr val="accent2"/>
                </a:solidFill>
              </a:rPr>
              <a:t>分析人员或客户理解有误</a:t>
            </a:r>
            <a:endParaRPr lang="en-US" altLang="zh-CN" sz="2400" b="1" dirty="0">
              <a:solidFill>
                <a:schemeClr val="accent2"/>
              </a:solidFill>
            </a:endParaRPr>
          </a:p>
        </p:txBody>
      </p:sp>
      <p:grpSp>
        <p:nvGrpSpPr>
          <p:cNvPr id="27" name="组合 26"/>
          <p:cNvGrpSpPr/>
          <p:nvPr/>
        </p:nvGrpSpPr>
        <p:grpSpPr>
          <a:xfrm>
            <a:off x="3990210" y="1791427"/>
            <a:ext cx="720542" cy="708388"/>
            <a:chOff x="4974665" y="1045065"/>
            <a:chExt cx="995940" cy="995940"/>
          </a:xfrm>
        </p:grpSpPr>
        <p:sp>
          <p:nvSpPr>
            <p:cNvPr id="28" name="流程图: 联系 27"/>
            <p:cNvSpPr/>
            <p:nvPr/>
          </p:nvSpPr>
          <p:spPr>
            <a:xfrm>
              <a:off x="4974665" y="1045065"/>
              <a:ext cx="995940" cy="99594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椭圆 28"/>
            <p:cNvSpPr/>
            <p:nvPr/>
          </p:nvSpPr>
          <p:spPr>
            <a:xfrm>
              <a:off x="5021092" y="1091492"/>
              <a:ext cx="903086" cy="9030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000" dirty="0"/>
            </a:p>
          </p:txBody>
        </p:sp>
      </p:grpSp>
      <p:grpSp>
        <p:nvGrpSpPr>
          <p:cNvPr id="31" name="组合 30"/>
          <p:cNvGrpSpPr/>
          <p:nvPr/>
        </p:nvGrpSpPr>
        <p:grpSpPr>
          <a:xfrm>
            <a:off x="3951542" y="3049296"/>
            <a:ext cx="720542" cy="708388"/>
            <a:chOff x="4974665" y="1045065"/>
            <a:chExt cx="995940" cy="995940"/>
          </a:xfrm>
        </p:grpSpPr>
        <p:sp>
          <p:nvSpPr>
            <p:cNvPr id="32" name="流程图: 联系 31"/>
            <p:cNvSpPr/>
            <p:nvPr/>
          </p:nvSpPr>
          <p:spPr>
            <a:xfrm>
              <a:off x="4974665" y="1045065"/>
              <a:ext cx="995940" cy="99594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5021092" y="1091492"/>
              <a:ext cx="903086" cy="9030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000" dirty="0"/>
            </a:p>
          </p:txBody>
        </p:sp>
      </p:grpSp>
      <p:grpSp>
        <p:nvGrpSpPr>
          <p:cNvPr id="46" name="组合 45"/>
          <p:cNvGrpSpPr/>
          <p:nvPr/>
        </p:nvGrpSpPr>
        <p:grpSpPr>
          <a:xfrm>
            <a:off x="4022055" y="5426281"/>
            <a:ext cx="720542" cy="708388"/>
            <a:chOff x="4974665" y="1045065"/>
            <a:chExt cx="995940" cy="995940"/>
          </a:xfrm>
        </p:grpSpPr>
        <p:sp>
          <p:nvSpPr>
            <p:cNvPr id="47" name="流程图: 联系 46"/>
            <p:cNvSpPr/>
            <p:nvPr/>
          </p:nvSpPr>
          <p:spPr>
            <a:xfrm>
              <a:off x="4974665" y="1045065"/>
              <a:ext cx="995940" cy="99594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椭圆 47"/>
            <p:cNvSpPr/>
            <p:nvPr/>
          </p:nvSpPr>
          <p:spPr>
            <a:xfrm>
              <a:off x="5021092" y="1091492"/>
              <a:ext cx="903086" cy="9030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000" dirty="0"/>
            </a:p>
          </p:txBody>
        </p:sp>
      </p:grpSp>
      <p:grpSp>
        <p:nvGrpSpPr>
          <p:cNvPr id="49" name="组合 48"/>
          <p:cNvGrpSpPr/>
          <p:nvPr/>
        </p:nvGrpSpPr>
        <p:grpSpPr>
          <a:xfrm>
            <a:off x="4010683" y="4254849"/>
            <a:ext cx="720542" cy="708388"/>
            <a:chOff x="4974665" y="1045065"/>
            <a:chExt cx="995940" cy="995940"/>
          </a:xfrm>
        </p:grpSpPr>
        <p:sp>
          <p:nvSpPr>
            <p:cNvPr id="50" name="流程图: 联系 49"/>
            <p:cNvSpPr/>
            <p:nvPr/>
          </p:nvSpPr>
          <p:spPr>
            <a:xfrm>
              <a:off x="4974665" y="1045065"/>
              <a:ext cx="995940" cy="99594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1" name="椭圆 50"/>
            <p:cNvSpPr/>
            <p:nvPr/>
          </p:nvSpPr>
          <p:spPr>
            <a:xfrm>
              <a:off x="5021092" y="1091492"/>
              <a:ext cx="903086" cy="9030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000" dirty="0"/>
            </a:p>
          </p:txBody>
        </p:sp>
      </p:grpSp>
    </p:spTree>
    <p:extLst>
      <p:ext uri="{BB962C8B-B14F-4D97-AF65-F5344CB8AC3E}">
        <p14:creationId xmlns="" xmlns:p14="http://schemas.microsoft.com/office/powerpoint/2010/main" val="39441287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任意多边形 2"/>
          <p:cNvSpPr/>
          <p:nvPr/>
        </p:nvSpPr>
        <p:spPr>
          <a:xfrm flipV="1">
            <a:off x="3702543" y="3222541"/>
            <a:ext cx="1440000" cy="28800"/>
          </a:xfrm>
          <a:custGeom>
            <a:avLst/>
            <a:gdLst>
              <a:gd name="connsiteX0" fmla="*/ 1071759 w 1440000"/>
              <a:gd name="connsiteY0" fmla="*/ 28800 h 28800"/>
              <a:gd name="connsiteX1" fmla="*/ 1440000 w 1440000"/>
              <a:gd name="connsiteY1" fmla="*/ 28800 h 28800"/>
              <a:gd name="connsiteX2" fmla="*/ 1440000 w 1440000"/>
              <a:gd name="connsiteY2" fmla="*/ 0 h 28800"/>
              <a:gd name="connsiteX3" fmla="*/ 1055131 w 1440000"/>
              <a:gd name="connsiteY3" fmla="*/ 0 h 28800"/>
              <a:gd name="connsiteX4" fmla="*/ 0 w 1440000"/>
              <a:gd name="connsiteY4" fmla="*/ 28800 h 28800"/>
              <a:gd name="connsiteX5" fmla="*/ 348492 w 1440000"/>
              <a:gd name="connsiteY5" fmla="*/ 28800 h 28800"/>
              <a:gd name="connsiteX6" fmla="*/ 398375 w 1440000"/>
              <a:gd name="connsiteY6" fmla="*/ 0 h 28800"/>
              <a:gd name="connsiteX7" fmla="*/ 0 w 1440000"/>
              <a:gd name="connsiteY7" fmla="*/ 0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0" h="28800">
                <a:moveTo>
                  <a:pt x="1071759" y="28800"/>
                </a:moveTo>
                <a:lnTo>
                  <a:pt x="1440000" y="28800"/>
                </a:lnTo>
                <a:lnTo>
                  <a:pt x="1440000" y="0"/>
                </a:lnTo>
                <a:lnTo>
                  <a:pt x="1055131" y="0"/>
                </a:lnTo>
                <a:close/>
                <a:moveTo>
                  <a:pt x="0" y="28800"/>
                </a:moveTo>
                <a:lnTo>
                  <a:pt x="348492" y="28800"/>
                </a:lnTo>
                <a:lnTo>
                  <a:pt x="398375"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04850" y="438150"/>
            <a:ext cx="9791701" cy="2308324"/>
          </a:xfrm>
          <a:prstGeom prst="rect">
            <a:avLst/>
          </a:prstGeom>
        </p:spPr>
        <p:txBody>
          <a:bodyPr wrap="square">
            <a:spAutoFit/>
          </a:bodyPr>
          <a:lstStyle/>
          <a:p>
            <a:pPr>
              <a:lnSpc>
                <a:spcPct val="150000"/>
              </a:lnSpc>
            </a:pPr>
            <a:r>
              <a:rPr lang="zh-CN" altLang="en-US" sz="3200" b="1" dirty="0" smtClean="0">
                <a:ea typeface="楷体_GB2312" pitchFamily="49" charset="-122"/>
              </a:rPr>
              <a:t>客户：      </a:t>
            </a:r>
            <a:r>
              <a:rPr lang="zh-CN" altLang="en-US" sz="3200" dirty="0" smtClean="0">
                <a:ea typeface="楷体_GB2312" pitchFamily="49" charset="-122"/>
              </a:rPr>
              <a:t>我家有三个小孩，我需要一个能三个人用的秋千。它是由一绳子吊在我园子里的树上。</a:t>
            </a:r>
          </a:p>
          <a:p>
            <a:pPr>
              <a:lnSpc>
                <a:spcPct val="150000"/>
              </a:lnSpc>
            </a:pPr>
            <a:r>
              <a:rPr lang="zh-CN" altLang="en-US" sz="3200" dirty="0" smtClean="0">
                <a:ea typeface="楷体_GB2312" pitchFamily="49" charset="-122"/>
              </a:rPr>
              <a:t>               请根据客户的描述画出你理解的客户需求。</a:t>
            </a:r>
            <a:endParaRPr lang="en-US" altLang="zh-CN" sz="3200" b="1" dirty="0">
              <a:solidFill>
                <a:schemeClr val="bg1"/>
              </a:solidFill>
              <a:latin typeface="Bodoni MT Black" pitchFamily="18" charset="0"/>
              <a:ea typeface="华文新魏" pitchFamily="2" charset="-122"/>
            </a:endParaRPr>
          </a:p>
        </p:txBody>
      </p:sp>
      <p:pic>
        <p:nvPicPr>
          <p:cNvPr id="15" name="Picture 2"/>
          <p:cNvPicPr>
            <a:picLocks noChangeAspect="1" noChangeArrowheads="1"/>
          </p:cNvPicPr>
          <p:nvPr/>
        </p:nvPicPr>
        <p:blipFill>
          <a:blip r:embed="rId2"/>
          <a:srcRect/>
          <a:stretch>
            <a:fillRect/>
          </a:stretch>
        </p:blipFill>
        <p:spPr bwMode="auto">
          <a:xfrm>
            <a:off x="752475" y="2976563"/>
            <a:ext cx="1785938" cy="3214687"/>
          </a:xfrm>
          <a:prstGeom prst="rect">
            <a:avLst/>
          </a:prstGeom>
          <a:noFill/>
          <a:ln w="9525" algn="ctr">
            <a:noFill/>
            <a:miter lim="800000"/>
            <a:headEnd/>
            <a:tailEnd/>
          </a:ln>
        </p:spPr>
      </p:pic>
      <p:pic>
        <p:nvPicPr>
          <p:cNvPr id="16" name="Picture 3"/>
          <p:cNvPicPr>
            <a:picLocks noChangeAspect="1" noChangeArrowheads="1"/>
          </p:cNvPicPr>
          <p:nvPr/>
        </p:nvPicPr>
        <p:blipFill>
          <a:blip r:embed="rId3"/>
          <a:srcRect/>
          <a:stretch>
            <a:fillRect/>
          </a:stretch>
        </p:blipFill>
        <p:spPr bwMode="auto">
          <a:xfrm>
            <a:off x="2881313" y="2995613"/>
            <a:ext cx="1743075" cy="3214687"/>
          </a:xfrm>
          <a:prstGeom prst="rect">
            <a:avLst/>
          </a:prstGeom>
          <a:noFill/>
          <a:ln w="9525" algn="ctr">
            <a:noFill/>
            <a:miter lim="800000"/>
            <a:headEnd/>
            <a:tailEnd/>
          </a:ln>
        </p:spPr>
      </p:pic>
      <p:pic>
        <p:nvPicPr>
          <p:cNvPr id="18" name="Picture 4"/>
          <p:cNvPicPr>
            <a:picLocks noChangeAspect="1" noChangeArrowheads="1"/>
          </p:cNvPicPr>
          <p:nvPr/>
        </p:nvPicPr>
        <p:blipFill>
          <a:blip r:embed="rId4"/>
          <a:srcRect/>
          <a:stretch>
            <a:fillRect/>
          </a:stretch>
        </p:blipFill>
        <p:spPr bwMode="auto">
          <a:xfrm>
            <a:off x="4957763" y="2976563"/>
            <a:ext cx="1785937" cy="3214687"/>
          </a:xfrm>
          <a:prstGeom prst="rect">
            <a:avLst/>
          </a:prstGeom>
          <a:noFill/>
          <a:ln w="9525" algn="ctr">
            <a:noFill/>
            <a:miter lim="800000"/>
            <a:headEnd/>
            <a:tailEnd/>
          </a:ln>
        </p:spPr>
      </p:pic>
      <p:pic>
        <p:nvPicPr>
          <p:cNvPr id="19" name="Picture 5"/>
          <p:cNvPicPr>
            <a:picLocks noChangeAspect="1" noChangeArrowheads="1"/>
          </p:cNvPicPr>
          <p:nvPr/>
        </p:nvPicPr>
        <p:blipFill>
          <a:blip r:embed="rId5"/>
          <a:srcRect/>
          <a:stretch>
            <a:fillRect/>
          </a:stretch>
        </p:blipFill>
        <p:spPr bwMode="auto">
          <a:xfrm>
            <a:off x="7162800" y="2957513"/>
            <a:ext cx="1785938" cy="3214687"/>
          </a:xfrm>
          <a:prstGeom prst="rect">
            <a:avLst/>
          </a:prstGeom>
          <a:noFill/>
          <a:ln w="9525" algn="ctr">
            <a:noFill/>
            <a:miter lim="800000"/>
            <a:headEnd/>
            <a:tailEnd/>
          </a:ln>
        </p:spPr>
      </p:pic>
      <p:pic>
        <p:nvPicPr>
          <p:cNvPr id="20" name="Picture 6"/>
          <p:cNvPicPr>
            <a:picLocks noChangeAspect="1" noChangeArrowheads="1"/>
          </p:cNvPicPr>
          <p:nvPr/>
        </p:nvPicPr>
        <p:blipFill>
          <a:blip r:embed="rId6"/>
          <a:srcRect/>
          <a:stretch>
            <a:fillRect/>
          </a:stretch>
        </p:blipFill>
        <p:spPr bwMode="auto">
          <a:xfrm>
            <a:off x="9463088" y="2957513"/>
            <a:ext cx="1785937" cy="3214687"/>
          </a:xfrm>
          <a:prstGeom prst="rect">
            <a:avLst/>
          </a:prstGeom>
          <a:noFill/>
          <a:ln w="9525" algn="ctr">
            <a:noFill/>
            <a:miter lim="800000"/>
            <a:headEnd/>
            <a:tailEnd/>
          </a:ln>
        </p:spPr>
      </p:pic>
    </p:spTree>
    <p:extLst>
      <p:ext uri="{BB962C8B-B14F-4D97-AF65-F5344CB8AC3E}">
        <p14:creationId xmlns="" xmlns:p14="http://schemas.microsoft.com/office/powerpoint/2010/main" val="351431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1+#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cstate="print">
            <a:extLst>
              <a:ext uri="{28A0092B-C50C-407E-A947-70E740481C1C}">
                <a14:useLocalDpi xmlns="" xmlns:a14="http://schemas.microsoft.com/office/drawing/2010/main" val="0"/>
              </a:ext>
            </a:extLst>
          </a:blip>
          <a:srcRect l="1" r="57796" b="30"/>
          <a:stretch/>
        </p:blipFill>
        <p:spPr>
          <a:xfrm>
            <a:off x="0" y="2036"/>
            <a:ext cx="4357688" cy="6855964"/>
          </a:xfrm>
          <a:custGeom>
            <a:avLst/>
            <a:gdLst>
              <a:gd name="connsiteX0" fmla="*/ 0 w 6072188"/>
              <a:gd name="connsiteY0" fmla="*/ 0 h 6855964"/>
              <a:gd name="connsiteX1" fmla="*/ 6072188 w 6072188"/>
              <a:gd name="connsiteY1" fmla="*/ 0 h 6855964"/>
              <a:gd name="connsiteX2" fmla="*/ 6072188 w 6072188"/>
              <a:gd name="connsiteY2" fmla="*/ 6855964 h 6855964"/>
              <a:gd name="connsiteX3" fmla="*/ 0 w 6072188"/>
              <a:gd name="connsiteY3" fmla="*/ 6855964 h 6855964"/>
            </a:gdLst>
            <a:ahLst/>
            <a:cxnLst>
              <a:cxn ang="0">
                <a:pos x="connsiteX0" y="connsiteY0"/>
              </a:cxn>
              <a:cxn ang="0">
                <a:pos x="connsiteX1" y="connsiteY1"/>
              </a:cxn>
              <a:cxn ang="0">
                <a:pos x="connsiteX2" y="connsiteY2"/>
              </a:cxn>
              <a:cxn ang="0">
                <a:pos x="connsiteX3" y="connsiteY3"/>
              </a:cxn>
            </a:cxnLst>
            <a:rect l="l" t="t" r="r" b="b"/>
            <a:pathLst>
              <a:path w="6072188" h="6855964">
                <a:moveTo>
                  <a:pt x="0" y="0"/>
                </a:moveTo>
                <a:lnTo>
                  <a:pt x="6072188" y="0"/>
                </a:lnTo>
                <a:lnTo>
                  <a:pt x="6072188" y="6855964"/>
                </a:lnTo>
                <a:lnTo>
                  <a:pt x="0" y="6855964"/>
                </a:lnTo>
                <a:close/>
              </a:path>
            </a:pathLst>
          </a:custGeom>
        </p:spPr>
      </p:pic>
      <p:sp>
        <p:nvSpPr>
          <p:cNvPr id="10" name="矩形 9"/>
          <p:cNvSpPr/>
          <p:nvPr/>
        </p:nvSpPr>
        <p:spPr>
          <a:xfrm>
            <a:off x="0" y="2036"/>
            <a:ext cx="4357688" cy="6855964"/>
          </a:xfrm>
          <a:prstGeom prst="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 name="组合 1"/>
          <p:cNvGrpSpPr/>
          <p:nvPr/>
        </p:nvGrpSpPr>
        <p:grpSpPr>
          <a:xfrm>
            <a:off x="0" y="2036"/>
            <a:ext cx="4143040" cy="1171070"/>
            <a:chOff x="0" y="2036"/>
            <a:chExt cx="4143040" cy="1171070"/>
          </a:xfrm>
        </p:grpSpPr>
        <p:sp>
          <p:nvSpPr>
            <p:cNvPr id="3" name="矩形 2"/>
            <p:cNvSpPr/>
            <p:nvPr/>
          </p:nvSpPr>
          <p:spPr>
            <a:xfrm>
              <a:off x="878680" y="268190"/>
              <a:ext cx="3264360" cy="584775"/>
            </a:xfrm>
            <a:prstGeom prst="rect">
              <a:avLst/>
            </a:prstGeom>
          </p:spPr>
          <p:txBody>
            <a:bodyPr wrap="square">
              <a:spAutoFit/>
            </a:bodyPr>
            <a:lstStyle/>
            <a:p>
              <a:r>
                <a:rPr lang="zh-CN" altLang="en-US" sz="3200" b="1" dirty="0" smtClean="0"/>
                <a:t>深入面谈</a:t>
              </a:r>
              <a:endParaRPr lang="en-US" altLang="zh-CN" sz="3200" b="1" dirty="0"/>
            </a:p>
          </p:txBody>
        </p:sp>
        <p:sp>
          <p:nvSpPr>
            <p:cNvPr id="4" name="矩形 3"/>
            <p:cNvSpPr/>
            <p:nvPr/>
          </p:nvSpPr>
          <p:spPr>
            <a:xfrm>
              <a:off x="0" y="2036"/>
              <a:ext cx="754743" cy="1171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smtClean="0"/>
                <a:t>2</a:t>
              </a:r>
              <a:endParaRPr lang="zh-CN" altLang="en-US" sz="2800" dirty="0"/>
            </a:p>
          </p:txBody>
        </p:sp>
      </p:grpSp>
      <p:grpSp>
        <p:nvGrpSpPr>
          <p:cNvPr id="5" name="组合 18"/>
          <p:cNvGrpSpPr/>
          <p:nvPr/>
        </p:nvGrpSpPr>
        <p:grpSpPr>
          <a:xfrm>
            <a:off x="3788337" y="1073640"/>
            <a:ext cx="995940" cy="995940"/>
            <a:chOff x="4974665" y="1045065"/>
            <a:chExt cx="995940" cy="995940"/>
          </a:xfrm>
        </p:grpSpPr>
        <p:sp>
          <p:nvSpPr>
            <p:cNvPr id="20" name="流程图: 联系 19"/>
            <p:cNvSpPr/>
            <p:nvPr/>
          </p:nvSpPr>
          <p:spPr>
            <a:xfrm>
              <a:off x="4974665" y="1045065"/>
              <a:ext cx="995940" cy="99594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p:cNvSpPr/>
            <p:nvPr/>
          </p:nvSpPr>
          <p:spPr>
            <a:xfrm>
              <a:off x="5021092" y="1091492"/>
              <a:ext cx="903086" cy="9030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000" dirty="0"/>
            </a:p>
          </p:txBody>
        </p:sp>
      </p:grpSp>
      <p:sp>
        <p:nvSpPr>
          <p:cNvPr id="33" name="矩形 32"/>
          <p:cNvSpPr/>
          <p:nvPr/>
        </p:nvSpPr>
        <p:spPr>
          <a:xfrm>
            <a:off x="5067300" y="1192772"/>
            <a:ext cx="5750784" cy="1689052"/>
          </a:xfrm>
          <a:prstGeom prst="rect">
            <a:avLst/>
          </a:prstGeom>
        </p:spPr>
        <p:txBody>
          <a:bodyPr wrap="square">
            <a:spAutoFit/>
          </a:bodyPr>
          <a:lstStyle/>
          <a:p>
            <a:pPr defTabSz="913755" fontAlgn="base">
              <a:lnSpc>
                <a:spcPct val="150000"/>
              </a:lnSpc>
              <a:spcBef>
                <a:spcPct val="0"/>
              </a:spcBef>
              <a:spcAft>
                <a:spcPct val="0"/>
              </a:spcAft>
            </a:pPr>
            <a:r>
              <a:rPr lang="zh-CN" altLang="en-US" sz="2400" b="1" dirty="0" smtClean="0">
                <a:solidFill>
                  <a:schemeClr val="bg1"/>
                </a:solidFill>
              </a:rPr>
              <a:t>可以看到用户如何实施一些常规的任务，然后软件项目成员可以在一旁观察，也可以隐蔽在单向玻璃后边，或通过录像观察</a:t>
            </a:r>
            <a:endParaRPr lang="en-US" altLang="zh-CN" sz="2400" b="1" dirty="0">
              <a:solidFill>
                <a:schemeClr val="bg1"/>
              </a:solidFill>
            </a:endParaRPr>
          </a:p>
        </p:txBody>
      </p:sp>
    </p:spTree>
    <p:extLst>
      <p:ext uri="{BB962C8B-B14F-4D97-AF65-F5344CB8AC3E}">
        <p14:creationId xmlns="" xmlns:p14="http://schemas.microsoft.com/office/powerpoint/2010/main" val="39441287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 name="组合 1"/>
          <p:cNvGrpSpPr/>
          <p:nvPr/>
        </p:nvGrpSpPr>
        <p:grpSpPr>
          <a:xfrm>
            <a:off x="0" y="2036"/>
            <a:ext cx="4143040" cy="1171070"/>
            <a:chOff x="0" y="2036"/>
            <a:chExt cx="4143040" cy="1171070"/>
          </a:xfrm>
        </p:grpSpPr>
        <p:sp>
          <p:nvSpPr>
            <p:cNvPr id="3" name="矩形 2"/>
            <p:cNvSpPr/>
            <p:nvPr/>
          </p:nvSpPr>
          <p:spPr>
            <a:xfrm>
              <a:off x="878680" y="268190"/>
              <a:ext cx="3264360" cy="523220"/>
            </a:xfrm>
            <a:prstGeom prst="rect">
              <a:avLst/>
            </a:prstGeom>
          </p:spPr>
          <p:txBody>
            <a:bodyPr wrap="square">
              <a:spAutoFit/>
            </a:bodyPr>
            <a:lstStyle/>
            <a:p>
              <a:r>
                <a:rPr lang="zh-CN" altLang="en-US" sz="2800" dirty="0" smtClean="0">
                  <a:solidFill>
                    <a:schemeClr val="bg1"/>
                  </a:solidFill>
                </a:rPr>
                <a:t>用户调查问卷</a:t>
              </a:r>
              <a:endParaRPr lang="en-US" altLang="zh-CN" sz="2800" dirty="0">
                <a:solidFill>
                  <a:schemeClr val="bg1"/>
                </a:solidFill>
              </a:endParaRPr>
            </a:p>
          </p:txBody>
        </p:sp>
        <p:sp>
          <p:nvSpPr>
            <p:cNvPr id="4" name="矩形 3"/>
            <p:cNvSpPr/>
            <p:nvPr/>
          </p:nvSpPr>
          <p:spPr>
            <a:xfrm>
              <a:off x="0" y="2036"/>
              <a:ext cx="754743" cy="1171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smtClean="0"/>
                <a:t>3</a:t>
              </a:r>
              <a:endParaRPr lang="zh-CN" altLang="en-US" sz="2800" dirty="0"/>
            </a:p>
          </p:txBody>
        </p:sp>
      </p:grpSp>
      <p:sp>
        <p:nvSpPr>
          <p:cNvPr id="22" name="矩形 21"/>
          <p:cNvSpPr/>
          <p:nvPr/>
        </p:nvSpPr>
        <p:spPr>
          <a:xfrm>
            <a:off x="1518040" y="1726124"/>
            <a:ext cx="9495703" cy="2400657"/>
          </a:xfrm>
          <a:prstGeom prst="rect">
            <a:avLst/>
          </a:prstGeom>
        </p:spPr>
        <p:txBody>
          <a:bodyPr wrap="square">
            <a:spAutoFit/>
          </a:bodyPr>
          <a:lstStyle/>
          <a:p>
            <a:pPr defTabSz="913755" fontAlgn="base">
              <a:lnSpc>
                <a:spcPct val="150000"/>
              </a:lnSpc>
              <a:spcBef>
                <a:spcPct val="0"/>
              </a:spcBef>
              <a:spcAft>
                <a:spcPct val="0"/>
              </a:spcAft>
            </a:pPr>
            <a:r>
              <a:rPr lang="zh-CN" altLang="en-US" sz="2800" b="1" dirty="0" smtClean="0">
                <a:latin typeface="隶书" pitchFamily="49" charset="-122"/>
                <a:ea typeface="隶书" pitchFamily="49" charset="-122"/>
              </a:rPr>
              <a:t>    </a:t>
            </a:r>
            <a:r>
              <a:rPr lang="zh-CN" altLang="en-US" sz="2400" b="1" dirty="0" smtClean="0">
                <a:solidFill>
                  <a:schemeClr val="bg1"/>
                </a:solidFill>
                <a:latin typeface="宋体" pitchFamily="2" charset="-122"/>
                <a:ea typeface="宋体" pitchFamily="2" charset="-122"/>
              </a:rPr>
              <a:t>当需要调查大量人员的意见时，向被调查人分发调查表是一个十分有效的做法。经过仔细考虑写出的书面回答可能比被访者对问题的口头回答</a:t>
            </a:r>
            <a:r>
              <a:rPr lang="zh-CN" altLang="en-US" sz="2400" b="1" smtClean="0">
                <a:solidFill>
                  <a:schemeClr val="bg1"/>
                </a:solidFill>
                <a:latin typeface="宋体" pitchFamily="2" charset="-122"/>
                <a:ea typeface="宋体" pitchFamily="2" charset="-122"/>
              </a:rPr>
              <a:t>更</a:t>
            </a:r>
            <a:r>
              <a:rPr lang="zh-CN" altLang="en-US" sz="2400" b="1" smtClean="0">
                <a:solidFill>
                  <a:schemeClr val="bg1"/>
                </a:solidFill>
                <a:latin typeface="宋体" pitchFamily="2" charset="-122"/>
                <a:ea typeface="宋体" pitchFamily="2" charset="-122"/>
              </a:rPr>
              <a:t>准确，这种</a:t>
            </a:r>
            <a:r>
              <a:rPr lang="zh-CN" altLang="en-US" sz="2400" b="1" dirty="0" smtClean="0">
                <a:solidFill>
                  <a:schemeClr val="bg1"/>
                </a:solidFill>
                <a:latin typeface="宋体" pitchFamily="2" charset="-122"/>
                <a:ea typeface="宋体" pitchFamily="2" charset="-122"/>
              </a:rPr>
              <a:t>方法是指向用户提供事先规定好的问题，让用户回答。</a:t>
            </a:r>
            <a:endParaRPr lang="en-US" altLang="zh-CN" sz="2400" b="1" dirty="0">
              <a:solidFill>
                <a:schemeClr val="bg1"/>
              </a:solidFill>
              <a:latin typeface="宋体" pitchFamily="2" charset="-122"/>
              <a:ea typeface="宋体" pitchFamily="2" charset="-122"/>
            </a:endParaRPr>
          </a:p>
        </p:txBody>
      </p:sp>
    </p:spTree>
    <p:extLst>
      <p:ext uri="{BB962C8B-B14F-4D97-AF65-F5344CB8AC3E}">
        <p14:creationId xmlns="" xmlns:p14="http://schemas.microsoft.com/office/powerpoint/2010/main" val="37544413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7" name="图片 16"/>
          <p:cNvPicPr>
            <a:picLocks noChangeAspect="1"/>
          </p:cNvPicPr>
          <p:nvPr/>
        </p:nvPicPr>
        <p:blipFill>
          <a:blip r:embed="rId2" cstate="print">
            <a:extLst>
              <a:ext uri="{28A0092B-C50C-407E-A947-70E740481C1C}">
                <a14:useLocalDpi xmlns="" xmlns:a14="http://schemas.microsoft.com/office/drawing/2010/main" val="0"/>
              </a:ext>
            </a:extLst>
          </a:blip>
          <a:srcRect l="14977" t="30" r="35433"/>
          <a:stretch>
            <a:fillRect/>
          </a:stretch>
        </p:blipFill>
        <p:spPr>
          <a:xfrm>
            <a:off x="7072315" y="2040"/>
            <a:ext cx="5119688" cy="6855963"/>
          </a:xfrm>
          <a:custGeom>
            <a:avLst/>
            <a:gdLst>
              <a:gd name="connsiteX0" fmla="*/ 1023938 w 5119688"/>
              <a:gd name="connsiteY0" fmla="*/ 0 h 6855963"/>
              <a:gd name="connsiteX1" fmla="*/ 5119688 w 5119688"/>
              <a:gd name="connsiteY1" fmla="*/ 0 h 6855963"/>
              <a:gd name="connsiteX2" fmla="*/ 5119688 w 5119688"/>
              <a:gd name="connsiteY2" fmla="*/ 6855963 h 6855963"/>
              <a:gd name="connsiteX3" fmla="*/ 0 w 5119688"/>
              <a:gd name="connsiteY3" fmla="*/ 6855963 h 6855963"/>
            </a:gdLst>
            <a:ahLst/>
            <a:cxnLst>
              <a:cxn ang="0">
                <a:pos x="connsiteX0" y="connsiteY0"/>
              </a:cxn>
              <a:cxn ang="0">
                <a:pos x="connsiteX1" y="connsiteY1"/>
              </a:cxn>
              <a:cxn ang="0">
                <a:pos x="connsiteX2" y="connsiteY2"/>
              </a:cxn>
              <a:cxn ang="0">
                <a:pos x="connsiteX3" y="connsiteY3"/>
              </a:cxn>
            </a:cxnLst>
            <a:rect l="l" t="t" r="r" b="b"/>
            <a:pathLst>
              <a:path w="5119688" h="6855963">
                <a:moveTo>
                  <a:pt x="1023938" y="0"/>
                </a:moveTo>
                <a:lnTo>
                  <a:pt x="5119688" y="0"/>
                </a:lnTo>
                <a:lnTo>
                  <a:pt x="5119688" y="6855963"/>
                </a:lnTo>
                <a:lnTo>
                  <a:pt x="0" y="6855963"/>
                </a:lnTo>
                <a:close/>
              </a:path>
            </a:pathLst>
          </a:custGeom>
        </p:spPr>
      </p:pic>
      <p:grpSp>
        <p:nvGrpSpPr>
          <p:cNvPr id="2" name="组合 1"/>
          <p:cNvGrpSpPr/>
          <p:nvPr/>
        </p:nvGrpSpPr>
        <p:grpSpPr>
          <a:xfrm>
            <a:off x="0" y="2036"/>
            <a:ext cx="4143040" cy="1171070"/>
            <a:chOff x="0" y="2036"/>
            <a:chExt cx="4143040" cy="1171070"/>
          </a:xfrm>
        </p:grpSpPr>
        <p:sp>
          <p:nvSpPr>
            <p:cNvPr id="3" name="矩形 2"/>
            <p:cNvSpPr/>
            <p:nvPr/>
          </p:nvSpPr>
          <p:spPr>
            <a:xfrm>
              <a:off x="878680" y="268190"/>
              <a:ext cx="3264360" cy="523220"/>
            </a:xfrm>
            <a:prstGeom prst="rect">
              <a:avLst/>
            </a:prstGeom>
          </p:spPr>
          <p:txBody>
            <a:bodyPr wrap="square">
              <a:spAutoFit/>
            </a:bodyPr>
            <a:lstStyle/>
            <a:p>
              <a:r>
                <a:rPr lang="zh-CN" altLang="en-US" sz="2800" dirty="0" smtClean="0">
                  <a:solidFill>
                    <a:schemeClr val="bg1"/>
                  </a:solidFill>
                </a:rPr>
                <a:t>常见的错误</a:t>
              </a:r>
              <a:endParaRPr lang="en-US" altLang="zh-CN" sz="2800" dirty="0">
                <a:solidFill>
                  <a:schemeClr val="bg1"/>
                </a:solidFill>
              </a:endParaRPr>
            </a:p>
          </p:txBody>
        </p:sp>
        <p:sp>
          <p:nvSpPr>
            <p:cNvPr id="4" name="矩形 3"/>
            <p:cNvSpPr/>
            <p:nvPr/>
          </p:nvSpPr>
          <p:spPr>
            <a:xfrm>
              <a:off x="0" y="2036"/>
              <a:ext cx="754743" cy="1171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7" name="组合 6"/>
          <p:cNvGrpSpPr/>
          <p:nvPr/>
        </p:nvGrpSpPr>
        <p:grpSpPr>
          <a:xfrm>
            <a:off x="7997306" y="2084098"/>
            <a:ext cx="1724031" cy="175589"/>
            <a:chOff x="840289" y="4727277"/>
            <a:chExt cx="1724031" cy="175589"/>
          </a:xfrm>
        </p:grpSpPr>
        <p:sp>
          <p:nvSpPr>
            <p:cNvPr id="11" name="矩形 10"/>
            <p:cNvSpPr/>
            <p:nvPr/>
          </p:nvSpPr>
          <p:spPr>
            <a:xfrm rot="240000">
              <a:off x="1978532" y="4727277"/>
              <a:ext cx="585788" cy="1755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21360000">
              <a:off x="840289" y="4727278"/>
              <a:ext cx="585788" cy="1755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7991896" y="1849571"/>
            <a:ext cx="1734853" cy="391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rPr>
              <a:t> </a:t>
            </a:r>
            <a:r>
              <a:rPr lang="zh-CN" altLang="en-US" sz="2400" dirty="0" smtClean="0">
                <a:solidFill>
                  <a:schemeClr val="bg1"/>
                </a:solidFill>
              </a:rPr>
              <a:t>第一条</a:t>
            </a:r>
            <a:endParaRPr lang="zh-CN" altLang="en-US" sz="2400" dirty="0">
              <a:solidFill>
                <a:schemeClr val="bg1"/>
              </a:solidFill>
            </a:endParaRPr>
          </a:p>
        </p:txBody>
      </p:sp>
      <p:sp>
        <p:nvSpPr>
          <p:cNvPr id="10" name="五边形 9"/>
          <p:cNvSpPr/>
          <p:nvPr/>
        </p:nvSpPr>
        <p:spPr>
          <a:xfrm rot="10800000">
            <a:off x="9532146" y="1828807"/>
            <a:ext cx="271463" cy="2286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651379" y="1721935"/>
            <a:ext cx="6069699" cy="461665"/>
          </a:xfrm>
          <a:prstGeom prst="rect">
            <a:avLst/>
          </a:prstGeom>
        </p:spPr>
        <p:txBody>
          <a:bodyPr wrap="square">
            <a:spAutoFit/>
          </a:bodyPr>
          <a:lstStyle/>
          <a:p>
            <a:pPr algn="r"/>
            <a:r>
              <a:rPr lang="zh-CN" altLang="en-US" sz="2400" dirty="0" smtClean="0">
                <a:solidFill>
                  <a:schemeClr val="bg1"/>
                </a:solidFill>
              </a:rPr>
              <a:t>对于调查问卷，回答的比较随意，不认真</a:t>
            </a:r>
            <a:endParaRPr lang="zh-CN" altLang="en-US" sz="2400" dirty="0">
              <a:solidFill>
                <a:schemeClr val="bg1"/>
              </a:solidFill>
            </a:endParaRPr>
          </a:p>
        </p:txBody>
      </p:sp>
      <p:grpSp>
        <p:nvGrpSpPr>
          <p:cNvPr id="20" name="组合 19"/>
          <p:cNvGrpSpPr/>
          <p:nvPr/>
        </p:nvGrpSpPr>
        <p:grpSpPr>
          <a:xfrm>
            <a:off x="7813841" y="3375327"/>
            <a:ext cx="1724031" cy="175589"/>
            <a:chOff x="840289" y="4727277"/>
            <a:chExt cx="1724031" cy="175589"/>
          </a:xfrm>
        </p:grpSpPr>
        <p:sp>
          <p:nvSpPr>
            <p:cNvPr id="24" name="矩形 23"/>
            <p:cNvSpPr/>
            <p:nvPr/>
          </p:nvSpPr>
          <p:spPr>
            <a:xfrm rot="240000">
              <a:off x="1978532" y="4727277"/>
              <a:ext cx="585788" cy="1755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rot="21360000">
              <a:off x="840289" y="4727278"/>
              <a:ext cx="585788" cy="1755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p:cNvSpPr/>
          <p:nvPr/>
        </p:nvSpPr>
        <p:spPr>
          <a:xfrm>
            <a:off x="7808430" y="3140799"/>
            <a:ext cx="1734853" cy="391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rPr>
              <a:t> </a:t>
            </a:r>
            <a:r>
              <a:rPr lang="zh-CN" altLang="en-US" sz="2400" dirty="0" smtClean="0">
                <a:solidFill>
                  <a:schemeClr val="bg1"/>
                </a:solidFill>
              </a:rPr>
              <a:t>第二条</a:t>
            </a:r>
            <a:endParaRPr lang="zh-CN" altLang="en-US" sz="2400" dirty="0">
              <a:solidFill>
                <a:schemeClr val="bg1"/>
              </a:solidFill>
            </a:endParaRPr>
          </a:p>
        </p:txBody>
      </p:sp>
      <p:sp>
        <p:nvSpPr>
          <p:cNvPr id="23" name="五边形 22"/>
          <p:cNvSpPr/>
          <p:nvPr/>
        </p:nvSpPr>
        <p:spPr>
          <a:xfrm rot="10800000">
            <a:off x="9348679" y="3120035"/>
            <a:ext cx="271463" cy="2286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450376" y="2940874"/>
            <a:ext cx="7049685" cy="830997"/>
          </a:xfrm>
          <a:prstGeom prst="rect">
            <a:avLst/>
          </a:prstGeom>
        </p:spPr>
        <p:txBody>
          <a:bodyPr wrap="square">
            <a:spAutoFit/>
          </a:bodyPr>
          <a:lstStyle/>
          <a:p>
            <a:pPr algn="r"/>
            <a:r>
              <a:rPr lang="zh-CN" altLang="en-US" sz="2400" dirty="0" smtClean="0">
                <a:solidFill>
                  <a:schemeClr val="bg1"/>
                </a:solidFill>
              </a:rPr>
              <a:t>使用含糊不清的形容词、副词描述时间、数量、频率、价格，比如最近、很多、很贵、偶尔。</a:t>
            </a:r>
            <a:endParaRPr lang="zh-CN" altLang="en-US" sz="2400" dirty="0">
              <a:solidFill>
                <a:schemeClr val="bg1"/>
              </a:solidFill>
            </a:endParaRPr>
          </a:p>
        </p:txBody>
      </p:sp>
      <p:grpSp>
        <p:nvGrpSpPr>
          <p:cNvPr id="28" name="组合 27"/>
          <p:cNvGrpSpPr/>
          <p:nvPr/>
        </p:nvGrpSpPr>
        <p:grpSpPr>
          <a:xfrm>
            <a:off x="7630374" y="4707968"/>
            <a:ext cx="1724031" cy="175589"/>
            <a:chOff x="840289" y="4727277"/>
            <a:chExt cx="1724031" cy="175589"/>
          </a:xfrm>
        </p:grpSpPr>
        <p:sp>
          <p:nvSpPr>
            <p:cNvPr id="32" name="矩形 31"/>
            <p:cNvSpPr/>
            <p:nvPr/>
          </p:nvSpPr>
          <p:spPr>
            <a:xfrm rot="240000">
              <a:off x="1978532" y="4727277"/>
              <a:ext cx="585788" cy="1755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rot="21360000">
              <a:off x="840289" y="4727278"/>
              <a:ext cx="585788" cy="1755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p:nvSpPr>
        <p:spPr>
          <a:xfrm>
            <a:off x="7638611" y="4323315"/>
            <a:ext cx="1734853" cy="391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rPr>
              <a:t> </a:t>
            </a:r>
            <a:r>
              <a:rPr lang="zh-CN" altLang="en-US" sz="2400" dirty="0" smtClean="0">
                <a:solidFill>
                  <a:schemeClr val="bg1"/>
                </a:solidFill>
              </a:rPr>
              <a:t>第三条</a:t>
            </a:r>
            <a:endParaRPr lang="zh-CN" altLang="en-US" sz="2400" dirty="0">
              <a:solidFill>
                <a:schemeClr val="bg1"/>
              </a:solidFill>
            </a:endParaRPr>
          </a:p>
        </p:txBody>
      </p:sp>
      <p:sp>
        <p:nvSpPr>
          <p:cNvPr id="31" name="五边形 30"/>
          <p:cNvSpPr/>
          <p:nvPr/>
        </p:nvSpPr>
        <p:spPr>
          <a:xfrm rot="10800000">
            <a:off x="9178861" y="4316198"/>
            <a:ext cx="271463" cy="2286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232013" y="4146165"/>
            <a:ext cx="6978794" cy="830997"/>
          </a:xfrm>
          <a:prstGeom prst="rect">
            <a:avLst/>
          </a:prstGeom>
        </p:spPr>
        <p:txBody>
          <a:bodyPr wrap="square">
            <a:spAutoFit/>
          </a:bodyPr>
          <a:lstStyle/>
          <a:p>
            <a:pPr algn="r"/>
            <a:r>
              <a:rPr lang="zh-CN" altLang="en-US" sz="2400" dirty="0" smtClean="0">
                <a:solidFill>
                  <a:schemeClr val="bg1"/>
                </a:solidFill>
              </a:rPr>
              <a:t>让用户花额外的努力来回答问题，比如：请问你全家平均每人每年下载多少手机应用软件</a:t>
            </a:r>
            <a:endParaRPr lang="zh-CN" altLang="en-US" sz="2400" dirty="0">
              <a:solidFill>
                <a:schemeClr val="bg1"/>
              </a:solidFill>
            </a:endParaRPr>
          </a:p>
        </p:txBody>
      </p:sp>
      <p:grpSp>
        <p:nvGrpSpPr>
          <p:cNvPr id="36" name="组合 35"/>
          <p:cNvGrpSpPr/>
          <p:nvPr/>
        </p:nvGrpSpPr>
        <p:grpSpPr>
          <a:xfrm>
            <a:off x="7446906" y="5740917"/>
            <a:ext cx="1724031" cy="175589"/>
            <a:chOff x="840289" y="4727277"/>
            <a:chExt cx="1724031" cy="175589"/>
          </a:xfrm>
        </p:grpSpPr>
        <p:sp>
          <p:nvSpPr>
            <p:cNvPr id="40" name="矩形 39"/>
            <p:cNvSpPr/>
            <p:nvPr/>
          </p:nvSpPr>
          <p:spPr>
            <a:xfrm rot="240000">
              <a:off x="1978532" y="4727277"/>
              <a:ext cx="585788" cy="1755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21360000">
              <a:off x="840289" y="4727278"/>
              <a:ext cx="585788" cy="1755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7441496" y="5506389"/>
            <a:ext cx="1734853" cy="391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rPr>
              <a:t> </a:t>
            </a:r>
            <a:r>
              <a:rPr lang="zh-CN" altLang="en-US" sz="2400" dirty="0" smtClean="0">
                <a:solidFill>
                  <a:schemeClr val="bg1"/>
                </a:solidFill>
              </a:rPr>
              <a:t>第四条</a:t>
            </a:r>
            <a:endParaRPr lang="zh-CN" altLang="en-US" sz="2400" dirty="0">
              <a:solidFill>
                <a:schemeClr val="bg1"/>
              </a:solidFill>
            </a:endParaRPr>
          </a:p>
        </p:txBody>
      </p:sp>
      <p:sp>
        <p:nvSpPr>
          <p:cNvPr id="39" name="五边形 38"/>
          <p:cNvSpPr/>
          <p:nvPr/>
        </p:nvSpPr>
        <p:spPr>
          <a:xfrm rot="10800000">
            <a:off x="8981746" y="5485625"/>
            <a:ext cx="271463" cy="2286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259307" y="5378753"/>
            <a:ext cx="6798721" cy="461665"/>
          </a:xfrm>
          <a:prstGeom prst="rect">
            <a:avLst/>
          </a:prstGeom>
        </p:spPr>
        <p:txBody>
          <a:bodyPr wrap="square">
            <a:spAutoFit/>
          </a:bodyPr>
          <a:lstStyle/>
          <a:p>
            <a:pPr algn="r"/>
            <a:r>
              <a:rPr lang="zh-CN" altLang="en-US" sz="2400" dirty="0" smtClean="0">
                <a:solidFill>
                  <a:schemeClr val="bg1"/>
                </a:solidFill>
              </a:rPr>
              <a:t>问题带有引导性的倾向，有时会涉及到商业机密</a:t>
            </a:r>
            <a:endParaRPr lang="zh-CN" altLang="en-US" sz="2400" dirty="0">
              <a:solidFill>
                <a:schemeClr val="bg1"/>
              </a:solidFill>
            </a:endParaRPr>
          </a:p>
        </p:txBody>
      </p:sp>
    </p:spTree>
    <p:extLst>
      <p:ext uri="{BB962C8B-B14F-4D97-AF65-F5344CB8AC3E}">
        <p14:creationId xmlns="" xmlns:p14="http://schemas.microsoft.com/office/powerpoint/2010/main" val="23727628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7" name="图片 16"/>
          <p:cNvPicPr>
            <a:picLocks noChangeAspect="1"/>
          </p:cNvPicPr>
          <p:nvPr/>
        </p:nvPicPr>
        <p:blipFill>
          <a:blip r:embed="rId2" cstate="print">
            <a:extLst>
              <a:ext uri="{28A0092B-C50C-407E-A947-70E740481C1C}">
                <a14:useLocalDpi xmlns="" xmlns:a14="http://schemas.microsoft.com/office/drawing/2010/main" val="0"/>
              </a:ext>
            </a:extLst>
          </a:blip>
          <a:srcRect l="14977" t="30" r="35433"/>
          <a:stretch>
            <a:fillRect/>
          </a:stretch>
        </p:blipFill>
        <p:spPr>
          <a:xfrm>
            <a:off x="7072315" y="2040"/>
            <a:ext cx="5119688" cy="6855963"/>
          </a:xfrm>
          <a:custGeom>
            <a:avLst/>
            <a:gdLst>
              <a:gd name="connsiteX0" fmla="*/ 1023938 w 5119688"/>
              <a:gd name="connsiteY0" fmla="*/ 0 h 6855963"/>
              <a:gd name="connsiteX1" fmla="*/ 5119688 w 5119688"/>
              <a:gd name="connsiteY1" fmla="*/ 0 h 6855963"/>
              <a:gd name="connsiteX2" fmla="*/ 5119688 w 5119688"/>
              <a:gd name="connsiteY2" fmla="*/ 6855963 h 6855963"/>
              <a:gd name="connsiteX3" fmla="*/ 0 w 5119688"/>
              <a:gd name="connsiteY3" fmla="*/ 6855963 h 6855963"/>
            </a:gdLst>
            <a:ahLst/>
            <a:cxnLst>
              <a:cxn ang="0">
                <a:pos x="connsiteX0" y="connsiteY0"/>
              </a:cxn>
              <a:cxn ang="0">
                <a:pos x="connsiteX1" y="connsiteY1"/>
              </a:cxn>
              <a:cxn ang="0">
                <a:pos x="connsiteX2" y="connsiteY2"/>
              </a:cxn>
              <a:cxn ang="0">
                <a:pos x="connsiteX3" y="connsiteY3"/>
              </a:cxn>
            </a:cxnLst>
            <a:rect l="l" t="t" r="r" b="b"/>
            <a:pathLst>
              <a:path w="5119688" h="6855963">
                <a:moveTo>
                  <a:pt x="1023938" y="0"/>
                </a:moveTo>
                <a:lnTo>
                  <a:pt x="5119688" y="0"/>
                </a:lnTo>
                <a:lnTo>
                  <a:pt x="5119688" y="6855963"/>
                </a:lnTo>
                <a:lnTo>
                  <a:pt x="0" y="6855963"/>
                </a:lnTo>
                <a:close/>
              </a:path>
            </a:pathLst>
          </a:custGeom>
        </p:spPr>
      </p:pic>
      <p:grpSp>
        <p:nvGrpSpPr>
          <p:cNvPr id="2" name="组合 1"/>
          <p:cNvGrpSpPr/>
          <p:nvPr/>
        </p:nvGrpSpPr>
        <p:grpSpPr>
          <a:xfrm>
            <a:off x="0" y="2036"/>
            <a:ext cx="4143040" cy="1171070"/>
            <a:chOff x="0" y="2036"/>
            <a:chExt cx="4143040" cy="1171070"/>
          </a:xfrm>
        </p:grpSpPr>
        <p:sp>
          <p:nvSpPr>
            <p:cNvPr id="3" name="矩形 2"/>
            <p:cNvSpPr/>
            <p:nvPr/>
          </p:nvSpPr>
          <p:spPr>
            <a:xfrm>
              <a:off x="878680" y="268190"/>
              <a:ext cx="3264360" cy="523220"/>
            </a:xfrm>
            <a:prstGeom prst="rect">
              <a:avLst/>
            </a:prstGeom>
          </p:spPr>
          <p:txBody>
            <a:bodyPr wrap="square">
              <a:spAutoFit/>
            </a:bodyPr>
            <a:lstStyle/>
            <a:p>
              <a:r>
                <a:rPr lang="zh-CN" altLang="en-US" sz="2800" dirty="0" smtClean="0">
                  <a:solidFill>
                    <a:schemeClr val="bg1"/>
                  </a:solidFill>
                </a:rPr>
                <a:t>调查问卷</a:t>
              </a:r>
              <a:r>
                <a:rPr lang="zh-CN" altLang="en-US" sz="2800" dirty="0" smtClean="0">
                  <a:solidFill>
                    <a:schemeClr val="bg1"/>
                  </a:solidFill>
                </a:rPr>
                <a:t>的</a:t>
              </a:r>
              <a:r>
                <a:rPr lang="zh-CN" altLang="en-US" sz="2800" dirty="0" smtClean="0">
                  <a:solidFill>
                    <a:schemeClr val="bg1"/>
                  </a:solidFill>
                </a:rPr>
                <a:t>经验</a:t>
              </a:r>
              <a:endParaRPr lang="en-US" altLang="zh-CN" sz="2800" dirty="0">
                <a:solidFill>
                  <a:schemeClr val="bg1"/>
                </a:solidFill>
              </a:endParaRPr>
            </a:p>
          </p:txBody>
        </p:sp>
        <p:sp>
          <p:nvSpPr>
            <p:cNvPr id="4" name="矩形 3"/>
            <p:cNvSpPr/>
            <p:nvPr/>
          </p:nvSpPr>
          <p:spPr>
            <a:xfrm>
              <a:off x="0" y="2036"/>
              <a:ext cx="754743" cy="1171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5" name="组合 6"/>
          <p:cNvGrpSpPr/>
          <p:nvPr/>
        </p:nvGrpSpPr>
        <p:grpSpPr>
          <a:xfrm>
            <a:off x="7997306" y="2084098"/>
            <a:ext cx="1724031" cy="175589"/>
            <a:chOff x="840289" y="4727277"/>
            <a:chExt cx="1724031" cy="175589"/>
          </a:xfrm>
        </p:grpSpPr>
        <p:sp>
          <p:nvSpPr>
            <p:cNvPr id="11" name="矩形 10"/>
            <p:cNvSpPr/>
            <p:nvPr/>
          </p:nvSpPr>
          <p:spPr>
            <a:xfrm rot="240000">
              <a:off x="1978532" y="4727277"/>
              <a:ext cx="585788" cy="1755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21360000">
              <a:off x="840289" y="4727278"/>
              <a:ext cx="585788" cy="1755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7991896" y="1849571"/>
            <a:ext cx="1734853" cy="391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rPr>
              <a:t> </a:t>
            </a:r>
            <a:r>
              <a:rPr lang="zh-CN" altLang="en-US" sz="2400" dirty="0" smtClean="0">
                <a:solidFill>
                  <a:schemeClr val="bg1"/>
                </a:solidFill>
              </a:rPr>
              <a:t>第一条</a:t>
            </a:r>
            <a:endParaRPr lang="zh-CN" altLang="en-US" sz="2400" dirty="0">
              <a:solidFill>
                <a:schemeClr val="bg1"/>
              </a:solidFill>
            </a:endParaRPr>
          </a:p>
        </p:txBody>
      </p:sp>
      <p:sp>
        <p:nvSpPr>
          <p:cNvPr id="10" name="五边形 9"/>
          <p:cNvSpPr/>
          <p:nvPr/>
        </p:nvSpPr>
        <p:spPr>
          <a:xfrm rot="10800000">
            <a:off x="9532146" y="1828807"/>
            <a:ext cx="271463" cy="2286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32262" y="1844765"/>
            <a:ext cx="6714699" cy="830997"/>
          </a:xfrm>
          <a:prstGeom prst="rect">
            <a:avLst/>
          </a:prstGeom>
        </p:spPr>
        <p:txBody>
          <a:bodyPr wrap="square">
            <a:spAutoFit/>
          </a:bodyPr>
          <a:lstStyle/>
          <a:p>
            <a:pPr algn="r"/>
            <a:r>
              <a:rPr lang="zh-CN" altLang="en-US" sz="2400" dirty="0" smtClean="0">
                <a:solidFill>
                  <a:schemeClr val="bg1"/>
                </a:solidFill>
              </a:rPr>
              <a:t>尽量采用</a:t>
            </a:r>
            <a:r>
              <a:rPr lang="zh-CN" altLang="en-US" sz="2400" dirty="0" smtClean="0">
                <a:solidFill>
                  <a:schemeClr val="bg1"/>
                </a:solidFill>
              </a:rPr>
              <a:t>全</a:t>
            </a:r>
            <a:r>
              <a:rPr lang="zh-CN" altLang="en-US" sz="2400" dirty="0" smtClean="0">
                <a:solidFill>
                  <a:schemeClr val="bg1"/>
                </a:solidFill>
              </a:rPr>
              <a:t>开放式的</a:t>
            </a:r>
            <a:r>
              <a:rPr lang="zh-CN" altLang="en-US" sz="2400" dirty="0" smtClean="0">
                <a:solidFill>
                  <a:schemeClr val="bg1"/>
                </a:solidFill>
              </a:rPr>
              <a:t>问题，合理安排二项选择题，多项选择题，顺位选择题的用处</a:t>
            </a:r>
            <a:endParaRPr lang="zh-CN" altLang="en-US" sz="2400" dirty="0">
              <a:solidFill>
                <a:schemeClr val="bg1"/>
              </a:solidFill>
            </a:endParaRPr>
          </a:p>
        </p:txBody>
      </p:sp>
      <p:grpSp>
        <p:nvGrpSpPr>
          <p:cNvPr id="6" name="组合 19"/>
          <p:cNvGrpSpPr/>
          <p:nvPr/>
        </p:nvGrpSpPr>
        <p:grpSpPr>
          <a:xfrm>
            <a:off x="7813841" y="3375327"/>
            <a:ext cx="1724031" cy="175589"/>
            <a:chOff x="840289" y="4727277"/>
            <a:chExt cx="1724031" cy="175589"/>
          </a:xfrm>
        </p:grpSpPr>
        <p:sp>
          <p:nvSpPr>
            <p:cNvPr id="24" name="矩形 23"/>
            <p:cNvSpPr/>
            <p:nvPr/>
          </p:nvSpPr>
          <p:spPr>
            <a:xfrm rot="240000">
              <a:off x="1978532" y="4727277"/>
              <a:ext cx="585788" cy="1755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rot="21360000">
              <a:off x="840289" y="4727278"/>
              <a:ext cx="585788" cy="1755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p:cNvSpPr/>
          <p:nvPr/>
        </p:nvSpPr>
        <p:spPr>
          <a:xfrm>
            <a:off x="7808430" y="3140799"/>
            <a:ext cx="1734853" cy="391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rPr>
              <a:t> </a:t>
            </a:r>
            <a:r>
              <a:rPr lang="zh-CN" altLang="en-US" sz="2400" dirty="0" smtClean="0">
                <a:solidFill>
                  <a:schemeClr val="bg1"/>
                </a:solidFill>
              </a:rPr>
              <a:t>第二条</a:t>
            </a:r>
            <a:endParaRPr lang="zh-CN" altLang="en-US" sz="2400" dirty="0">
              <a:solidFill>
                <a:schemeClr val="bg1"/>
              </a:solidFill>
            </a:endParaRPr>
          </a:p>
        </p:txBody>
      </p:sp>
      <p:sp>
        <p:nvSpPr>
          <p:cNvPr id="23" name="五边形 22"/>
          <p:cNvSpPr/>
          <p:nvPr/>
        </p:nvSpPr>
        <p:spPr>
          <a:xfrm rot="10800000">
            <a:off x="9348679" y="3120035"/>
            <a:ext cx="271463" cy="2286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269242" y="3077352"/>
            <a:ext cx="5459104" cy="461665"/>
          </a:xfrm>
          <a:prstGeom prst="rect">
            <a:avLst/>
          </a:prstGeom>
        </p:spPr>
        <p:txBody>
          <a:bodyPr wrap="square">
            <a:spAutoFit/>
          </a:bodyPr>
          <a:lstStyle/>
          <a:p>
            <a:pPr algn="r"/>
            <a:r>
              <a:rPr lang="zh-CN" altLang="en-US" sz="2400" dirty="0" smtClean="0">
                <a:solidFill>
                  <a:schemeClr val="bg1"/>
                </a:solidFill>
              </a:rPr>
              <a:t>考虑到你所调查的用户的不同的角色</a:t>
            </a:r>
            <a:endParaRPr lang="zh-CN" altLang="en-US" sz="2400" dirty="0">
              <a:solidFill>
                <a:schemeClr val="bg1"/>
              </a:solidFill>
            </a:endParaRPr>
          </a:p>
        </p:txBody>
      </p:sp>
      <p:grpSp>
        <p:nvGrpSpPr>
          <p:cNvPr id="7" name="组合 27"/>
          <p:cNvGrpSpPr/>
          <p:nvPr/>
        </p:nvGrpSpPr>
        <p:grpSpPr>
          <a:xfrm>
            <a:off x="7630374" y="4707968"/>
            <a:ext cx="1724031" cy="175589"/>
            <a:chOff x="840289" y="4727277"/>
            <a:chExt cx="1724031" cy="175589"/>
          </a:xfrm>
        </p:grpSpPr>
        <p:sp>
          <p:nvSpPr>
            <p:cNvPr id="32" name="矩形 31"/>
            <p:cNvSpPr/>
            <p:nvPr/>
          </p:nvSpPr>
          <p:spPr>
            <a:xfrm rot="240000">
              <a:off x="1978532" y="4727277"/>
              <a:ext cx="585788" cy="1755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rot="21360000">
              <a:off x="840289" y="4727278"/>
              <a:ext cx="585788" cy="1755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p:nvSpPr>
        <p:spPr>
          <a:xfrm>
            <a:off x="7638611" y="4323315"/>
            <a:ext cx="1734853" cy="3910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rPr>
              <a:t> </a:t>
            </a:r>
            <a:r>
              <a:rPr lang="zh-CN" altLang="en-US" sz="2400" dirty="0" smtClean="0">
                <a:solidFill>
                  <a:schemeClr val="bg1"/>
                </a:solidFill>
              </a:rPr>
              <a:t>第三条</a:t>
            </a:r>
            <a:endParaRPr lang="zh-CN" altLang="en-US" sz="2400" dirty="0">
              <a:solidFill>
                <a:schemeClr val="bg1"/>
              </a:solidFill>
            </a:endParaRPr>
          </a:p>
        </p:txBody>
      </p:sp>
      <p:sp>
        <p:nvSpPr>
          <p:cNvPr id="31" name="五边形 30"/>
          <p:cNvSpPr/>
          <p:nvPr/>
        </p:nvSpPr>
        <p:spPr>
          <a:xfrm rot="10800000">
            <a:off x="9178861" y="4316198"/>
            <a:ext cx="271463" cy="2286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736980" y="4214404"/>
            <a:ext cx="5773002" cy="830997"/>
          </a:xfrm>
          <a:prstGeom prst="rect">
            <a:avLst/>
          </a:prstGeom>
        </p:spPr>
        <p:txBody>
          <a:bodyPr wrap="square">
            <a:spAutoFit/>
          </a:bodyPr>
          <a:lstStyle/>
          <a:p>
            <a:pPr algn="r"/>
            <a:r>
              <a:rPr lang="zh-CN" altLang="en-US" sz="2400" dirty="0" smtClean="0">
                <a:solidFill>
                  <a:schemeClr val="bg1"/>
                </a:solidFill>
              </a:rPr>
              <a:t>发调查</a:t>
            </a:r>
            <a:r>
              <a:rPr lang="zh-CN" altLang="en-US" sz="2400" dirty="0" smtClean="0">
                <a:solidFill>
                  <a:schemeClr val="bg1"/>
                </a:solidFill>
              </a:rPr>
              <a:t>问卷的场所也是一个值得考虑的细节</a:t>
            </a:r>
            <a:endParaRPr lang="zh-CN" altLang="en-US" sz="2400" dirty="0">
              <a:solidFill>
                <a:schemeClr val="bg1"/>
              </a:solidFill>
            </a:endParaRPr>
          </a:p>
        </p:txBody>
      </p:sp>
      <p:grpSp>
        <p:nvGrpSpPr>
          <p:cNvPr id="8" name="组合 35"/>
          <p:cNvGrpSpPr/>
          <p:nvPr/>
        </p:nvGrpSpPr>
        <p:grpSpPr>
          <a:xfrm>
            <a:off x="7446906" y="5740917"/>
            <a:ext cx="1724031" cy="175589"/>
            <a:chOff x="840289" y="4727277"/>
            <a:chExt cx="1724031" cy="175589"/>
          </a:xfrm>
        </p:grpSpPr>
        <p:sp>
          <p:nvSpPr>
            <p:cNvPr id="40" name="矩形 39"/>
            <p:cNvSpPr/>
            <p:nvPr/>
          </p:nvSpPr>
          <p:spPr>
            <a:xfrm rot="240000">
              <a:off x="1978532" y="4727277"/>
              <a:ext cx="585788" cy="1755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21360000">
              <a:off x="840289" y="4727278"/>
              <a:ext cx="585788" cy="1755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 xmlns:p14="http://schemas.microsoft.com/office/powerpoint/2010/main" val="237276286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615d87c86e7ac97c8bc13806a2889fec6cee2"/>
</p:tagLst>
</file>

<file path=ppt/theme/theme1.xml><?xml version="1.0" encoding="utf-8"?>
<a:theme xmlns:a="http://schemas.openxmlformats.org/drawingml/2006/main" name="第一PPT模板网-WWW.1PPT.COM">
  <a:themeElements>
    <a:clrScheme name="自定义 32">
      <a:dk1>
        <a:srgbClr val="000000"/>
      </a:dk1>
      <a:lt1>
        <a:srgbClr val="FFFFFF"/>
      </a:lt1>
      <a:dk2>
        <a:srgbClr val="7F7F7F"/>
      </a:dk2>
      <a:lt2>
        <a:srgbClr val="E7E6E6"/>
      </a:lt2>
      <a:accent1>
        <a:srgbClr val="00BA89"/>
      </a:accent1>
      <a:accent2>
        <a:srgbClr val="0F2B37"/>
      </a:accent2>
      <a:accent3>
        <a:srgbClr val="FFB441"/>
      </a:accent3>
      <a:accent4>
        <a:srgbClr val="AFABAB"/>
      </a:accent4>
      <a:accent5>
        <a:srgbClr val="DBD9D9"/>
      </a:accent5>
      <a:accent6>
        <a:srgbClr val="46A7E2"/>
      </a:accent6>
      <a:hlink>
        <a:srgbClr val="46A7E2"/>
      </a:hlink>
      <a:folHlink>
        <a:srgbClr val="46A7E2"/>
      </a:folHlink>
    </a:clrScheme>
    <a:fontScheme name="Helvetica">
      <a:majorFont>
        <a:latin typeface="Helvetica"/>
        <a:ea typeface="方正大黑简体"/>
        <a:cs typeface=""/>
      </a:majorFont>
      <a:minorFont>
        <a:latin typeface="Helvetic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第一PPT模板网-WWW.1PPT.COM">
  <a:themeElements>
    <a:clrScheme name="自定义 32">
      <a:dk1>
        <a:srgbClr val="000000"/>
      </a:dk1>
      <a:lt1>
        <a:srgbClr val="FFFFFF"/>
      </a:lt1>
      <a:dk2>
        <a:srgbClr val="7F7F7F"/>
      </a:dk2>
      <a:lt2>
        <a:srgbClr val="E7E6E6"/>
      </a:lt2>
      <a:accent1>
        <a:srgbClr val="00BA89"/>
      </a:accent1>
      <a:accent2>
        <a:srgbClr val="0F2B37"/>
      </a:accent2>
      <a:accent3>
        <a:srgbClr val="FFB441"/>
      </a:accent3>
      <a:accent4>
        <a:srgbClr val="AFABAB"/>
      </a:accent4>
      <a:accent5>
        <a:srgbClr val="DBD9D9"/>
      </a:accent5>
      <a:accent6>
        <a:srgbClr val="46A7E2"/>
      </a:accent6>
      <a:hlink>
        <a:srgbClr val="46A7E2"/>
      </a:hlink>
      <a:folHlink>
        <a:srgbClr val="46A7E2"/>
      </a:folHlink>
    </a:clrScheme>
    <a:fontScheme name="Helvetica">
      <a:majorFont>
        <a:latin typeface="Helvetica"/>
        <a:ea typeface="方正大黑简体"/>
        <a:cs typeface=""/>
      </a:majorFont>
      <a:minorFont>
        <a:latin typeface="Helvetica"/>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4817</TotalTime>
  <Words>1270</Words>
  <Application>Microsoft Office PowerPoint</Application>
  <PresentationFormat>自定义</PresentationFormat>
  <Paragraphs>143</Paragraphs>
  <Slides>22</Slides>
  <Notes>0</Notes>
  <HiddenSlides>0</HiddenSlides>
  <MMClips>0</MMClips>
  <ScaleCrop>false</ScaleCrop>
  <HeadingPairs>
    <vt:vector size="4" baseType="variant">
      <vt:variant>
        <vt:lpstr>主题</vt:lpstr>
      </vt:variant>
      <vt:variant>
        <vt:i4>2</vt:i4>
      </vt:variant>
      <vt:variant>
        <vt:lpstr>幻灯片标题</vt:lpstr>
      </vt:variant>
      <vt:variant>
        <vt:i4>22</vt:i4>
      </vt:variant>
    </vt:vector>
  </HeadingPairs>
  <TitlesOfParts>
    <vt:vector size="24" baseType="lpstr">
      <vt:lpstr>第一PPT模板网-WWW.1PPT.COM</vt:lpstr>
      <vt:lpstr>1_第一PPT模板网-WWW.1PPT.COM</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just</dc:creator>
  <cp:lastModifiedBy>test</cp:lastModifiedBy>
  <cp:revision>243</cp:revision>
  <dcterms:created xsi:type="dcterms:W3CDTF">2015-05-12T05:39:49Z</dcterms:created>
  <dcterms:modified xsi:type="dcterms:W3CDTF">2016-09-18T13:41:45Z</dcterms:modified>
</cp:coreProperties>
</file>